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42"/>
  </p:handoutMasterIdLst>
  <p:sldIdLst>
    <p:sldId id="262" r:id="rId2"/>
    <p:sldId id="286" r:id="rId3"/>
    <p:sldId id="287" r:id="rId4"/>
    <p:sldId id="258" r:id="rId5"/>
    <p:sldId id="284" r:id="rId6"/>
    <p:sldId id="264" r:id="rId7"/>
    <p:sldId id="265" r:id="rId8"/>
    <p:sldId id="266" r:id="rId9"/>
    <p:sldId id="282" r:id="rId10"/>
    <p:sldId id="283" r:id="rId11"/>
    <p:sldId id="304" r:id="rId12"/>
    <p:sldId id="303" r:id="rId13"/>
    <p:sldId id="272" r:id="rId14"/>
    <p:sldId id="273" r:id="rId15"/>
    <p:sldId id="274" r:id="rId16"/>
    <p:sldId id="271" r:id="rId17"/>
    <p:sldId id="295" r:id="rId18"/>
    <p:sldId id="294" r:id="rId19"/>
    <p:sldId id="268" r:id="rId20"/>
    <p:sldId id="278" r:id="rId21"/>
    <p:sldId id="276" r:id="rId22"/>
    <p:sldId id="277" r:id="rId23"/>
    <p:sldId id="275" r:id="rId24"/>
    <p:sldId id="279" r:id="rId25"/>
    <p:sldId id="280" r:id="rId26"/>
    <p:sldId id="285" r:id="rId27"/>
    <p:sldId id="288" r:id="rId28"/>
    <p:sldId id="297" r:id="rId29"/>
    <p:sldId id="308" r:id="rId30"/>
    <p:sldId id="291" r:id="rId31"/>
    <p:sldId id="290" r:id="rId32"/>
    <p:sldId id="296" r:id="rId33"/>
    <p:sldId id="298" r:id="rId34"/>
    <p:sldId id="307" r:id="rId35"/>
    <p:sldId id="299" r:id="rId36"/>
    <p:sldId id="301" r:id="rId37"/>
    <p:sldId id="310" r:id="rId38"/>
    <p:sldId id="305" r:id="rId39"/>
    <p:sldId id="306" r:id="rId40"/>
    <p:sldId id="292" r:id="rId41"/>
  </p:sldIdLst>
  <p:sldSz cx="9144000" cy="5715000" type="screen16x10"/>
  <p:notesSz cx="6802438" cy="993457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中興大學主計室  李慧婷" initials="A" lastIdx="0" clrIdx="0">
    <p:extLst>
      <p:ext uri="{19B8F6BF-5375-455C-9EA6-DF929625EA0E}">
        <p15:presenceInfo xmlns:p15="http://schemas.microsoft.com/office/powerpoint/2012/main" userId="中興大學主計室  李慧婷"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等深淺樣式 2 - 輔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佈景主題樣式 1 - 輔色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8D230F3-CF80-4859-8CE7-A43EE81993B5}" styleName="淺色樣式 1 - 輔色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10A1B5D5-9B99-4C35-A422-299274C87663}" styleName="中等深淺樣式 1 - 輔色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6D9F66E-5EB9-4882-86FB-DCBF35E3C3E4}" styleName="中等深淺樣式 4 - 輔色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8B1032C-EA38-4F05-BA0D-38AFFFC7BED3}" styleName="淺色樣式 3 - 輔色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7" autoAdjust="0"/>
    <p:restoredTop sz="94660"/>
  </p:normalViewPr>
  <p:slideViewPr>
    <p:cSldViewPr>
      <p:cViewPr varScale="1">
        <p:scale>
          <a:sx n="80" d="100"/>
          <a:sy n="80" d="100"/>
        </p:scale>
        <p:origin x="840" y="78"/>
      </p:cViewPr>
      <p:guideLst>
        <p:guide orient="horz" pos="1800"/>
        <p:guide pos="2880"/>
      </p:guideLst>
    </p:cSldViewPr>
  </p:slideViewPr>
  <p:notesTextViewPr>
    <p:cViewPr>
      <p:scale>
        <a:sx n="100" d="100"/>
        <a:sy n="100" d="100"/>
      </p:scale>
      <p:origin x="0" y="0"/>
    </p:cViewPr>
  </p:notesTextViewPr>
  <p:sorterViewPr>
    <p:cViewPr>
      <p:scale>
        <a:sx n="180" d="100"/>
        <a:sy n="1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1" y="4"/>
            <a:ext cx="2947723" cy="498453"/>
          </a:xfrm>
          <a:prstGeom prst="rect">
            <a:avLst/>
          </a:prstGeom>
        </p:spPr>
        <p:txBody>
          <a:bodyPr vert="horz" lIns="91495" tIns="45747" rIns="91495" bIns="45747" rtlCol="0"/>
          <a:lstStyle>
            <a:lvl1pPr algn="l">
              <a:defRPr sz="1200"/>
            </a:lvl1pPr>
          </a:lstStyle>
          <a:p>
            <a:endParaRPr lang="zh-TW" altLang="en-US"/>
          </a:p>
        </p:txBody>
      </p:sp>
      <p:sp>
        <p:nvSpPr>
          <p:cNvPr id="3" name="日期版面配置區 2"/>
          <p:cNvSpPr>
            <a:spLocks noGrp="1"/>
          </p:cNvSpPr>
          <p:nvPr>
            <p:ph type="dt" sz="quarter" idx="1"/>
          </p:nvPr>
        </p:nvSpPr>
        <p:spPr>
          <a:xfrm>
            <a:off x="3853141" y="4"/>
            <a:ext cx="2947723" cy="498453"/>
          </a:xfrm>
          <a:prstGeom prst="rect">
            <a:avLst/>
          </a:prstGeom>
        </p:spPr>
        <p:txBody>
          <a:bodyPr vert="horz" lIns="91495" tIns="45747" rIns="91495" bIns="45747" rtlCol="0"/>
          <a:lstStyle>
            <a:lvl1pPr algn="r">
              <a:defRPr sz="1200"/>
            </a:lvl1pPr>
          </a:lstStyle>
          <a:p>
            <a:fld id="{39513855-DE4E-413F-8709-3D6FF5F44397}" type="datetimeFigureOut">
              <a:rPr lang="zh-TW" altLang="en-US" smtClean="0"/>
              <a:t>2021/5/10/Mon</a:t>
            </a:fld>
            <a:endParaRPr lang="zh-TW" altLang="en-US"/>
          </a:p>
        </p:txBody>
      </p:sp>
      <p:sp>
        <p:nvSpPr>
          <p:cNvPr id="4" name="頁尾版面配置區 3"/>
          <p:cNvSpPr>
            <a:spLocks noGrp="1"/>
          </p:cNvSpPr>
          <p:nvPr>
            <p:ph type="ftr" sz="quarter" idx="2"/>
          </p:nvPr>
        </p:nvSpPr>
        <p:spPr>
          <a:xfrm>
            <a:off x="1" y="9436125"/>
            <a:ext cx="2947723" cy="498452"/>
          </a:xfrm>
          <a:prstGeom prst="rect">
            <a:avLst/>
          </a:prstGeom>
        </p:spPr>
        <p:txBody>
          <a:bodyPr vert="horz" lIns="91495" tIns="45747" rIns="91495" bIns="45747"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53141" y="9436125"/>
            <a:ext cx="2947723" cy="498452"/>
          </a:xfrm>
          <a:prstGeom prst="rect">
            <a:avLst/>
          </a:prstGeom>
        </p:spPr>
        <p:txBody>
          <a:bodyPr vert="horz" lIns="91495" tIns="45747" rIns="91495" bIns="45747" rtlCol="0" anchor="b"/>
          <a:lstStyle>
            <a:lvl1pPr algn="r">
              <a:defRPr sz="1200"/>
            </a:lvl1pPr>
          </a:lstStyle>
          <a:p>
            <a:fld id="{BFC01C9C-1AC2-4ED9-B49D-3D57BFEEAA4A}" type="slidenum">
              <a:rPr lang="zh-TW" altLang="en-US" smtClean="0"/>
              <a:t>‹#›</a:t>
            </a:fld>
            <a:endParaRPr lang="zh-TW" altLang="en-US"/>
          </a:p>
        </p:txBody>
      </p:sp>
    </p:spTree>
    <p:extLst>
      <p:ext uri="{BB962C8B-B14F-4D97-AF65-F5344CB8AC3E}">
        <p14:creationId xmlns:p14="http://schemas.microsoft.com/office/powerpoint/2010/main" val="329559374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775357"/>
            <a:ext cx="7772400" cy="122502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F80C8D0-58FB-487E-9432-08D264930F72}" type="datetimeFigureOut">
              <a:rPr lang="zh-CN" altLang="en-US" smtClean="0"/>
              <a:pPr/>
              <a:t>2021/5/10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7083D54-F4AB-4026-ADF9-A2E7F41EA821}"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F80C8D0-58FB-487E-9432-08D264930F72}" type="datetimeFigureOut">
              <a:rPr lang="zh-CN" altLang="en-US" smtClean="0"/>
              <a:pPr/>
              <a:t>2021/5/10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7083D54-F4AB-4026-ADF9-A2E7F41EA821}"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90500"/>
            <a:ext cx="2057400" cy="4064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90500"/>
            <a:ext cx="6019800" cy="40640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F80C8D0-58FB-487E-9432-08D264930F72}" type="datetimeFigureOut">
              <a:rPr lang="zh-CN" altLang="en-US" smtClean="0"/>
              <a:pPr/>
              <a:t>2021/5/10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7083D54-F4AB-4026-ADF9-A2E7F41EA821}"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F80C8D0-58FB-487E-9432-08D264930F72}" type="datetimeFigureOut">
              <a:rPr lang="zh-CN" altLang="en-US" smtClean="0"/>
              <a:pPr/>
              <a:t>2021/5/10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7083D54-F4AB-4026-ADF9-A2E7F41EA821}"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9"/>
            <a:ext cx="7772400" cy="1135063"/>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F80C8D0-58FB-487E-9432-08D264930F72}" type="datetimeFigureOut">
              <a:rPr lang="zh-CN" altLang="en-US" smtClean="0"/>
              <a:pPr/>
              <a:t>2021/5/10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7083D54-F4AB-4026-ADF9-A2E7F41EA821}"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F80C8D0-58FB-487E-9432-08D264930F72}" type="datetimeFigureOut">
              <a:rPr lang="zh-CN" altLang="en-US" smtClean="0"/>
              <a:pPr/>
              <a:t>2021/5/10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7083D54-F4AB-4026-ADF9-A2E7F41EA821}"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865"/>
            <a:ext cx="8229600" cy="9525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263"/>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30" y="1279263"/>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30"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F80C8D0-58FB-487E-9432-08D264930F72}" type="datetimeFigureOut">
              <a:rPr lang="zh-CN" altLang="en-US" smtClean="0"/>
              <a:pPr/>
              <a:t>2021/5/10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7083D54-F4AB-4026-ADF9-A2E7F41EA821}"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F80C8D0-58FB-487E-9432-08D264930F72}" type="datetimeFigureOut">
              <a:rPr lang="zh-CN" altLang="en-US" smtClean="0"/>
              <a:pPr/>
              <a:t>2021/5/10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7083D54-F4AB-4026-ADF9-A2E7F41EA821}"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F80C8D0-58FB-487E-9432-08D264930F72}" type="datetimeFigureOut">
              <a:rPr lang="zh-CN" altLang="en-US" smtClean="0"/>
              <a:pPr/>
              <a:t>2021/5/10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7083D54-F4AB-4026-ADF9-A2E7F41EA821}"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5" y="227543"/>
            <a:ext cx="3008313"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5" y="1195919"/>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F80C8D0-58FB-487E-9432-08D264930F72}" type="datetimeFigureOut">
              <a:rPr lang="zh-CN" altLang="en-US" smtClean="0"/>
              <a:pPr/>
              <a:t>2021/5/10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7083D54-F4AB-4026-ADF9-A2E7F41EA821}"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F80C8D0-58FB-487E-9432-08D264930F72}" type="datetimeFigureOut">
              <a:rPr lang="zh-CN" altLang="en-US" smtClean="0"/>
              <a:pPr/>
              <a:t>2021/5/10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7083D54-F4AB-4026-ADF9-A2E7F41EA821}"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5296961"/>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AF80C8D0-58FB-487E-9432-08D264930F72}" type="datetimeFigureOut">
              <a:rPr lang="zh-CN" altLang="en-US" smtClean="0"/>
              <a:pPr/>
              <a:t>2021/5/10</a:t>
            </a:fld>
            <a:endParaRPr lang="zh-CN" altLang="en-US"/>
          </a:p>
        </p:txBody>
      </p:sp>
      <p:sp>
        <p:nvSpPr>
          <p:cNvPr id="5" name="页脚占位符 4"/>
          <p:cNvSpPr>
            <a:spLocks noGrp="1"/>
          </p:cNvSpPr>
          <p:nvPr>
            <p:ph type="ftr" sz="quarter" idx="3"/>
          </p:nvPr>
        </p:nvSpPr>
        <p:spPr>
          <a:xfrm>
            <a:off x="3124200" y="5296961"/>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5296961"/>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17083D54-F4AB-4026-ADF9-A2E7F41EA821}"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hyperlink" Target="http://web.nutn.edu.tw/gac160/%E4%B8%AD%E5%A4%AE%E6%94%BF%E5%BA%9C%E5%90%84%E6%A9%9F%E9%97%9C%E5%AD%B8%E6%A0%A1%E5%87%BA%E5%B8%AD%E8%B2%BB%E5%8F%8A%E7%A8%BF%E8%B2%BB%E6%94%AF%E7%B5%A6%E8%A6%81%E9%BB%9E(1070101%E7%94%9F%E6%95%88).pdf"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38468;&#20214;2-&#25945;&#32946;&#37096;&#35036;(&#25424;)&#21161;&#21450;&#22996;&#36774;&#35336;&#30059;&#32147;&#36027;&#32232;&#21015;&#22522;&#28310;&#34920;.docx" TargetMode="Externa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38468;&#20214;1-1-&#25945;&#32946;&#37096;&#35036;(&#25424;)&#21161;&#35336;&#30059;&#38917;&#30446;&#32147;&#36027;&#34920;(&#38750;&#27665;&#38291;&#22296;&#39636;)&#30003;&#35531;&#21450;&#26680;&#23450;&#34920;.docx"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hyperlink" Target="&#38468;&#20214;3-&#25945;&#32946;&#37096;&#35036;(&#25424;)&#21161;&#22996;&#36774;&#32147;&#36027;&#35531;&#25765;&#21934;.xlsx"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899592" y="1633364"/>
            <a:ext cx="8084264" cy="769441"/>
          </a:xfrm>
          <a:prstGeom prst="rect">
            <a:avLst/>
          </a:prstGeom>
          <a:noFill/>
        </p:spPr>
        <p:txBody>
          <a:bodyPr wrap="none" rtlCol="0">
            <a:spAutoFit/>
          </a:bodyPr>
          <a:lstStyle/>
          <a:p>
            <a:r>
              <a:rPr lang="zh-TW" altLang="en-US" sz="4400" b="1" dirty="0">
                <a:solidFill>
                  <a:srgbClr val="FFC000"/>
                </a:solidFill>
                <a:latin typeface="標楷體" panose="03000509000000000000" pitchFamily="65" charset="-120"/>
                <a:ea typeface="標楷體" panose="03000509000000000000" pitchFamily="65" charset="-120"/>
              </a:rPr>
              <a:t>教育部補助及委辦計畫經費執行</a:t>
            </a:r>
            <a:endParaRPr lang="zh-CN" altLang="en-US" sz="7200" b="1" dirty="0">
              <a:solidFill>
                <a:srgbClr val="FFC000"/>
              </a:solidFill>
              <a:latin typeface="標楷體" panose="03000509000000000000" pitchFamily="65" charset="-120"/>
              <a:ea typeface="標楷體" panose="03000509000000000000" pitchFamily="65" charset="-120"/>
            </a:endParaRPr>
          </a:p>
        </p:txBody>
      </p:sp>
      <p:sp>
        <p:nvSpPr>
          <p:cNvPr id="6" name="矩形 5"/>
          <p:cNvSpPr/>
          <p:nvPr/>
        </p:nvSpPr>
        <p:spPr>
          <a:xfrm>
            <a:off x="2195736" y="5377780"/>
            <a:ext cx="661956" cy="230832"/>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p>
          <a:p>
            <a:pPr lvl="0"/>
            <a:r>
              <a:rPr lang="en-US" altLang="zh-CN" sz="100" dirty="0">
                <a:solidFill>
                  <a:schemeClr val="bg1"/>
                </a:solidFill>
              </a:rPr>
              <a:t> </a:t>
            </a:r>
            <a:endParaRPr lang="zh-CN" altLang="en-US" sz="1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2"/>
          <p:cNvSpPr/>
          <p:nvPr/>
        </p:nvSpPr>
        <p:spPr>
          <a:xfrm>
            <a:off x="467544" y="337220"/>
            <a:ext cx="7416824" cy="79208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p>
        </p:txBody>
      </p:sp>
      <p:sp>
        <p:nvSpPr>
          <p:cNvPr id="5" name="TextBox 4"/>
          <p:cNvSpPr txBox="1"/>
          <p:nvPr/>
        </p:nvSpPr>
        <p:spPr>
          <a:xfrm>
            <a:off x="502495" y="432912"/>
            <a:ext cx="6120680" cy="523220"/>
          </a:xfrm>
          <a:prstGeom prst="rect">
            <a:avLst/>
          </a:prstGeom>
          <a:noFill/>
        </p:spPr>
        <p:txBody>
          <a:bodyPr wrap="square" rtlCol="0">
            <a:spAutoFit/>
          </a:bodyPr>
          <a:lstStyle/>
          <a:p>
            <a:r>
              <a:rPr lang="zh-TW" altLang="en-US" sz="2800" dirty="0">
                <a:latin typeface="標楷體" panose="03000509000000000000" pitchFamily="65" charset="-120"/>
                <a:ea typeface="標楷體" panose="03000509000000000000" pitchFamily="65" charset="-120"/>
              </a:rPr>
              <a:t>二、</a:t>
            </a:r>
            <a:r>
              <a:rPr lang="zh-TW" altLang="en-US" sz="2800" dirty="0" smtClean="0">
                <a:latin typeface="標楷體" panose="03000509000000000000" pitchFamily="65" charset="-120"/>
                <a:ea typeface="標楷體" panose="03000509000000000000" pitchFamily="65" charset="-120"/>
              </a:rPr>
              <a:t>計畫</a:t>
            </a:r>
            <a:r>
              <a:rPr lang="zh-TW" altLang="en-US" sz="2800" dirty="0">
                <a:latin typeface="標楷體" panose="03000509000000000000" pitchFamily="65" charset="-120"/>
                <a:ea typeface="標楷體" panose="03000509000000000000" pitchFamily="65" charset="-120"/>
              </a:rPr>
              <a:t>經費</a:t>
            </a:r>
            <a:r>
              <a:rPr lang="zh-TW" altLang="en-US" sz="2800" dirty="0" smtClean="0">
                <a:latin typeface="標楷體" panose="03000509000000000000" pitchFamily="65" charset="-120"/>
                <a:ea typeface="標楷體" panose="03000509000000000000" pitchFamily="65" charset="-120"/>
              </a:rPr>
              <a:t>支用</a:t>
            </a:r>
            <a:r>
              <a:rPr lang="en-US" altLang="zh-TW" sz="2800" dirty="0" smtClean="0">
                <a:latin typeface="標楷體" panose="03000509000000000000" pitchFamily="65" charset="-120"/>
                <a:ea typeface="標楷體" panose="03000509000000000000" pitchFamily="65" charset="-120"/>
              </a:rPr>
              <a:t>-</a:t>
            </a:r>
            <a:r>
              <a:rPr lang="zh-TW" altLang="en-US" sz="2800" dirty="0" smtClean="0">
                <a:latin typeface="標楷體" panose="03000509000000000000" pitchFamily="65" charset="-120"/>
                <a:ea typeface="標楷體" panose="03000509000000000000" pitchFamily="65" charset="-120"/>
              </a:rPr>
              <a:t>人事費</a:t>
            </a:r>
            <a:endParaRPr lang="zh-CN" altLang="en-US" sz="3200" b="1" dirty="0">
              <a:solidFill>
                <a:schemeClr val="tx1">
                  <a:lumMod val="85000"/>
                  <a:lumOff val="15000"/>
                </a:schemeClr>
              </a:solidFill>
              <a:latin typeface="標楷體" panose="03000509000000000000" pitchFamily="65" charset="-120"/>
              <a:ea typeface="標楷體" panose="03000509000000000000" pitchFamily="65" charset="-120"/>
            </a:endParaRPr>
          </a:p>
        </p:txBody>
      </p:sp>
      <p:pic>
        <p:nvPicPr>
          <p:cNvPr id="2" name="圖片 1"/>
          <p:cNvPicPr>
            <a:picLocks noChangeAspect="1"/>
          </p:cNvPicPr>
          <p:nvPr/>
        </p:nvPicPr>
        <p:blipFill>
          <a:blip r:embed="rId2"/>
          <a:stretch>
            <a:fillRect/>
          </a:stretch>
        </p:blipFill>
        <p:spPr>
          <a:xfrm>
            <a:off x="1043608" y="1292170"/>
            <a:ext cx="6048672" cy="3222024"/>
          </a:xfrm>
          <a:prstGeom prst="rect">
            <a:avLst/>
          </a:prstGeom>
        </p:spPr>
      </p:pic>
      <p:sp>
        <p:nvSpPr>
          <p:cNvPr id="3" name="矩形 2"/>
          <p:cNvSpPr/>
          <p:nvPr/>
        </p:nvSpPr>
        <p:spPr>
          <a:xfrm>
            <a:off x="502495" y="4150161"/>
            <a:ext cx="7689005" cy="830997"/>
          </a:xfrm>
          <a:prstGeom prst="rect">
            <a:avLst/>
          </a:prstGeom>
        </p:spPr>
        <p:txBody>
          <a:bodyPr wrap="square">
            <a:spAutoFit/>
          </a:bodyPr>
          <a:lstStyle/>
          <a:p>
            <a:pPr marL="457200" indent="-457200">
              <a:buFont typeface="Arial" panose="020B0604020202020204" pitchFamily="34" charset="0"/>
              <a:buChar char="•"/>
            </a:pPr>
            <a:endParaRPr lang="en-US" altLang="zh-HK" sz="2400" b="1" dirty="0" smtClean="0">
              <a:latin typeface="標楷體" panose="03000509000000000000" pitchFamily="65" charset="-120"/>
              <a:ea typeface="標楷體" panose="03000509000000000000" pitchFamily="65" charset="-120"/>
            </a:endParaRPr>
          </a:p>
          <a:p>
            <a:pPr marL="457200" indent="-457200">
              <a:buFont typeface="Wingdings" panose="05000000000000000000" pitchFamily="2" charset="2"/>
              <a:buChar char="l"/>
            </a:pPr>
            <a:r>
              <a:rPr lang="zh-HK" altLang="zh-TW" sz="2400" b="1" dirty="0" smtClean="0">
                <a:latin typeface="標楷體" panose="03000509000000000000" pitchFamily="65" charset="-120"/>
                <a:ea typeface="標楷體" panose="03000509000000000000" pitchFamily="65" charset="-120"/>
              </a:rPr>
              <a:t>不得</a:t>
            </a:r>
            <a:r>
              <a:rPr lang="zh-HK" altLang="zh-TW" sz="2400" b="1" dirty="0">
                <a:latin typeface="標楷體" panose="03000509000000000000" pitchFamily="65" charset="-120"/>
                <a:ea typeface="標楷體" panose="03000509000000000000" pitchFamily="65" charset="-120"/>
              </a:rPr>
              <a:t>列支</a:t>
            </a:r>
            <a:r>
              <a:rPr lang="zh-TW" altLang="zh-TW" sz="2400" b="1" dirty="0">
                <a:latin typeface="標楷體" panose="03000509000000000000" pitchFamily="65" charset="-120"/>
                <a:ea typeface="標楷體" panose="03000509000000000000" pitchFamily="65" charset="-120"/>
              </a:rPr>
              <a:t>項目</a:t>
            </a:r>
            <a:r>
              <a:rPr lang="en-US" altLang="zh-TW" sz="2400" dirty="0">
                <a:latin typeface="標楷體" panose="03000509000000000000" pitchFamily="65" charset="-120"/>
                <a:ea typeface="標楷體" panose="03000509000000000000" pitchFamily="65" charset="-120"/>
              </a:rPr>
              <a:t>-</a:t>
            </a:r>
            <a:r>
              <a:rPr lang="zh-TW" altLang="zh-TW" b="1" dirty="0">
                <a:latin typeface="標楷體" panose="03000509000000000000" pitchFamily="65" charset="-120"/>
                <a:ea typeface="標楷體" panose="03000509000000000000" pitchFamily="65" charset="-120"/>
              </a:rPr>
              <a:t>加班費、</a:t>
            </a:r>
            <a:r>
              <a:rPr lang="zh-HK" altLang="zh-TW" b="1" dirty="0">
                <a:latin typeface="標楷體" panose="03000509000000000000" pitchFamily="65" charset="-120"/>
                <a:ea typeface="標楷體" panose="03000509000000000000" pitchFamily="65" charset="-120"/>
              </a:rPr>
              <a:t>特別休假未休畢之工資費用</a:t>
            </a:r>
            <a:r>
              <a:rPr lang="zh-TW" altLang="zh-TW" b="1" dirty="0">
                <a:latin typeface="標楷體" panose="03000509000000000000" pitchFamily="65" charset="-120"/>
                <a:ea typeface="標楷體" panose="03000509000000000000" pitchFamily="65" charset="-120"/>
              </a:rPr>
              <a:t>。</a:t>
            </a:r>
            <a:endParaRPr lang="zh-TW" altLang="zh-TW" dirty="0">
              <a:latin typeface="標楷體" panose="03000509000000000000" pitchFamily="65" charset="-120"/>
              <a:ea typeface="標楷體" panose="03000509000000000000" pitchFamily="65" charset="-120"/>
            </a:endParaRPr>
          </a:p>
        </p:txBody>
      </p:sp>
      <p:sp>
        <p:nvSpPr>
          <p:cNvPr id="6" name="文字方塊 5"/>
          <p:cNvSpPr txBox="1"/>
          <p:nvPr/>
        </p:nvSpPr>
        <p:spPr>
          <a:xfrm>
            <a:off x="502495" y="1292170"/>
            <a:ext cx="685129" cy="461665"/>
          </a:xfrm>
          <a:prstGeom prst="rect">
            <a:avLst/>
          </a:prstGeom>
          <a:noFill/>
        </p:spPr>
        <p:txBody>
          <a:bodyPr wrap="square" rtlCol="0">
            <a:spAutoFit/>
          </a:bodyPr>
          <a:lstStyle/>
          <a:p>
            <a:pPr marL="285750" indent="-285750">
              <a:buFont typeface="Wingdings" panose="05000000000000000000" pitchFamily="2" charset="2"/>
              <a:buChar char="l"/>
            </a:pPr>
            <a:r>
              <a:rPr lang="zh-TW" altLang="en-US" sz="2400" dirty="0" smtClean="0"/>
              <a:t>  </a:t>
            </a:r>
            <a:endParaRPr lang="en-US" altLang="zh-TW" sz="2400" dirty="0" smtClean="0"/>
          </a:p>
        </p:txBody>
      </p:sp>
    </p:spTree>
    <p:extLst>
      <p:ext uri="{BB962C8B-B14F-4D97-AF65-F5344CB8AC3E}">
        <p14:creationId xmlns:p14="http://schemas.microsoft.com/office/powerpoint/2010/main" val="31976949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2"/>
          <p:cNvSpPr/>
          <p:nvPr/>
        </p:nvSpPr>
        <p:spPr>
          <a:xfrm>
            <a:off x="467544" y="337220"/>
            <a:ext cx="7416824" cy="79208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p>
        </p:txBody>
      </p:sp>
      <p:sp>
        <p:nvSpPr>
          <p:cNvPr id="5" name="TextBox 4"/>
          <p:cNvSpPr txBox="1"/>
          <p:nvPr/>
        </p:nvSpPr>
        <p:spPr>
          <a:xfrm>
            <a:off x="502495" y="432912"/>
            <a:ext cx="6120680" cy="523220"/>
          </a:xfrm>
          <a:prstGeom prst="rect">
            <a:avLst/>
          </a:prstGeom>
          <a:noFill/>
        </p:spPr>
        <p:txBody>
          <a:bodyPr wrap="square" rtlCol="0">
            <a:spAutoFit/>
          </a:bodyPr>
          <a:lstStyle/>
          <a:p>
            <a:r>
              <a:rPr lang="zh-TW" altLang="en-US" sz="2800" dirty="0">
                <a:latin typeface="標楷體" panose="03000509000000000000" pitchFamily="65" charset="-120"/>
                <a:ea typeface="標楷體" panose="03000509000000000000" pitchFamily="65" charset="-120"/>
              </a:rPr>
              <a:t>二、</a:t>
            </a:r>
            <a:r>
              <a:rPr lang="zh-TW" altLang="en-US" sz="2800" dirty="0" smtClean="0">
                <a:latin typeface="標楷體" panose="03000509000000000000" pitchFamily="65" charset="-120"/>
                <a:ea typeface="標楷體" panose="03000509000000000000" pitchFamily="65" charset="-120"/>
              </a:rPr>
              <a:t>計畫</a:t>
            </a:r>
            <a:r>
              <a:rPr lang="zh-TW" altLang="en-US" sz="2800" dirty="0">
                <a:latin typeface="標楷體" panose="03000509000000000000" pitchFamily="65" charset="-120"/>
                <a:ea typeface="標楷體" panose="03000509000000000000" pitchFamily="65" charset="-120"/>
              </a:rPr>
              <a:t>經費</a:t>
            </a:r>
            <a:r>
              <a:rPr lang="zh-TW" altLang="en-US" sz="2800" dirty="0" smtClean="0">
                <a:latin typeface="標楷體" panose="03000509000000000000" pitchFamily="65" charset="-120"/>
                <a:ea typeface="標楷體" panose="03000509000000000000" pitchFamily="65" charset="-120"/>
              </a:rPr>
              <a:t>支用</a:t>
            </a:r>
            <a:r>
              <a:rPr lang="en-US" altLang="zh-TW" sz="2800" dirty="0" smtClean="0">
                <a:latin typeface="標楷體" panose="03000509000000000000" pitchFamily="65" charset="-120"/>
                <a:ea typeface="標楷體" panose="03000509000000000000" pitchFamily="65" charset="-120"/>
              </a:rPr>
              <a:t>-</a:t>
            </a:r>
            <a:r>
              <a:rPr lang="zh-TW" altLang="en-US" sz="2800" dirty="0" smtClean="0">
                <a:latin typeface="標楷體" panose="03000509000000000000" pitchFamily="65" charset="-120"/>
                <a:ea typeface="標楷體" panose="03000509000000000000" pitchFamily="65" charset="-120"/>
              </a:rPr>
              <a:t>業務費</a:t>
            </a:r>
            <a:endParaRPr lang="zh-CN" altLang="en-US" sz="3200" b="1" dirty="0">
              <a:solidFill>
                <a:schemeClr val="tx1">
                  <a:lumMod val="85000"/>
                  <a:lumOff val="15000"/>
                </a:schemeClr>
              </a:solidFill>
              <a:latin typeface="標楷體" panose="03000509000000000000" pitchFamily="65" charset="-120"/>
              <a:ea typeface="標楷體" panose="03000509000000000000" pitchFamily="65" charset="-120"/>
            </a:endParaRPr>
          </a:p>
        </p:txBody>
      </p:sp>
      <p:pic>
        <p:nvPicPr>
          <p:cNvPr id="7" name="圖片 6"/>
          <p:cNvPicPr>
            <a:picLocks noChangeAspect="1"/>
          </p:cNvPicPr>
          <p:nvPr/>
        </p:nvPicPr>
        <p:blipFill>
          <a:blip r:embed="rId2"/>
          <a:stretch>
            <a:fillRect/>
          </a:stretch>
        </p:blipFill>
        <p:spPr>
          <a:xfrm>
            <a:off x="880263" y="1345332"/>
            <a:ext cx="7801985" cy="2899853"/>
          </a:xfrm>
          <a:prstGeom prst="rect">
            <a:avLst/>
          </a:prstGeom>
        </p:spPr>
      </p:pic>
      <p:sp>
        <p:nvSpPr>
          <p:cNvPr id="8" name="文字方塊 7"/>
          <p:cNvSpPr txBox="1"/>
          <p:nvPr/>
        </p:nvSpPr>
        <p:spPr>
          <a:xfrm>
            <a:off x="518227" y="1244164"/>
            <a:ext cx="685129" cy="461665"/>
          </a:xfrm>
          <a:prstGeom prst="rect">
            <a:avLst/>
          </a:prstGeom>
          <a:noFill/>
        </p:spPr>
        <p:txBody>
          <a:bodyPr wrap="square" rtlCol="0">
            <a:spAutoFit/>
          </a:bodyPr>
          <a:lstStyle/>
          <a:p>
            <a:pPr marL="285750" indent="-285750">
              <a:buFont typeface="Wingdings" panose="05000000000000000000" pitchFamily="2" charset="2"/>
              <a:buChar char="l"/>
            </a:pPr>
            <a:r>
              <a:rPr lang="zh-TW" altLang="en-US" sz="2400" dirty="0" smtClean="0"/>
              <a:t> </a:t>
            </a:r>
            <a:endParaRPr lang="en-US" altLang="zh-TW" sz="2400" dirty="0" smtClean="0"/>
          </a:p>
        </p:txBody>
      </p:sp>
    </p:spTree>
    <p:extLst>
      <p:ext uri="{BB962C8B-B14F-4D97-AF65-F5344CB8AC3E}">
        <p14:creationId xmlns:p14="http://schemas.microsoft.com/office/powerpoint/2010/main" val="5924554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2"/>
          <p:cNvSpPr/>
          <p:nvPr/>
        </p:nvSpPr>
        <p:spPr>
          <a:xfrm>
            <a:off x="467544" y="337220"/>
            <a:ext cx="7416824" cy="79208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p>
        </p:txBody>
      </p:sp>
      <p:sp>
        <p:nvSpPr>
          <p:cNvPr id="5" name="TextBox 4"/>
          <p:cNvSpPr txBox="1"/>
          <p:nvPr/>
        </p:nvSpPr>
        <p:spPr>
          <a:xfrm>
            <a:off x="611560" y="462072"/>
            <a:ext cx="6120680" cy="523220"/>
          </a:xfrm>
          <a:prstGeom prst="rect">
            <a:avLst/>
          </a:prstGeom>
          <a:noFill/>
        </p:spPr>
        <p:txBody>
          <a:bodyPr wrap="square" rtlCol="0">
            <a:spAutoFit/>
          </a:bodyPr>
          <a:lstStyle/>
          <a:p>
            <a:r>
              <a:rPr lang="zh-TW" altLang="en-US" sz="2800" dirty="0">
                <a:latin typeface="標楷體" panose="03000509000000000000" pitchFamily="65" charset="-120"/>
                <a:ea typeface="標楷體" panose="03000509000000000000" pitchFamily="65" charset="-120"/>
              </a:rPr>
              <a:t>二、計畫</a:t>
            </a:r>
            <a:r>
              <a:rPr lang="zh-TW" altLang="en-US" sz="2800" dirty="0" smtClean="0">
                <a:latin typeface="標楷體" panose="03000509000000000000" pitchFamily="65" charset="-120"/>
                <a:ea typeface="標楷體" panose="03000509000000000000" pitchFamily="65" charset="-120"/>
              </a:rPr>
              <a:t>經費支用</a:t>
            </a:r>
            <a:r>
              <a:rPr lang="en-US" altLang="zh-TW" sz="2800" dirty="0" smtClean="0">
                <a:latin typeface="標楷體" panose="03000509000000000000" pitchFamily="65" charset="-120"/>
                <a:ea typeface="標楷體" panose="03000509000000000000" pitchFamily="65" charset="-120"/>
              </a:rPr>
              <a:t>-</a:t>
            </a:r>
            <a:r>
              <a:rPr lang="zh-TW" altLang="en-US" sz="2800" dirty="0" smtClean="0">
                <a:latin typeface="標楷體" panose="03000509000000000000" pitchFamily="65" charset="-120"/>
                <a:ea typeface="標楷體" panose="03000509000000000000" pitchFamily="65" charset="-120"/>
              </a:rPr>
              <a:t>業務費</a:t>
            </a:r>
            <a:endParaRPr lang="zh-CN" altLang="en-US" sz="3200" b="1" dirty="0">
              <a:solidFill>
                <a:schemeClr val="tx1">
                  <a:lumMod val="85000"/>
                  <a:lumOff val="15000"/>
                </a:schemeClr>
              </a:solidFill>
              <a:latin typeface="標楷體" panose="03000509000000000000" pitchFamily="65" charset="-120"/>
              <a:ea typeface="標楷體" panose="03000509000000000000" pitchFamily="65" charset="-120"/>
            </a:endParaRPr>
          </a:p>
        </p:txBody>
      </p:sp>
      <p:sp>
        <p:nvSpPr>
          <p:cNvPr id="8" name="TextBox 4"/>
          <p:cNvSpPr txBox="1"/>
          <p:nvPr/>
        </p:nvSpPr>
        <p:spPr>
          <a:xfrm>
            <a:off x="395536" y="1129308"/>
            <a:ext cx="8352928" cy="2369880"/>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457200" indent="-457200">
              <a:buFont typeface="Wingdings" panose="05000000000000000000" pitchFamily="2" charset="2"/>
              <a:buChar char="l"/>
            </a:pPr>
            <a:r>
              <a:rPr lang="zh-TW" altLang="en-US" sz="2800" b="1" dirty="0" smtClean="0">
                <a:latin typeface="標楷體" panose="03000509000000000000" pitchFamily="65" charset="-120"/>
                <a:ea typeface="標楷體" panose="03000509000000000000" pitchFamily="65" charset="-120"/>
              </a:rPr>
              <a:t>臨時工作人員</a:t>
            </a:r>
            <a:r>
              <a:rPr lang="en-US" altLang="zh-TW" sz="2800" b="1" dirty="0" smtClean="0">
                <a:latin typeface="標楷體" panose="03000509000000000000" pitchFamily="65" charset="-120"/>
                <a:ea typeface="標楷體" panose="03000509000000000000" pitchFamily="65" charset="-120"/>
              </a:rPr>
              <a:t>/</a:t>
            </a:r>
            <a:r>
              <a:rPr lang="zh-TW" altLang="en-US" sz="2800" b="1" dirty="0" smtClean="0">
                <a:latin typeface="標楷體" panose="03000509000000000000" pitchFamily="65" charset="-120"/>
                <a:ea typeface="標楷體" panose="03000509000000000000" pitchFamily="65" charset="-120"/>
              </a:rPr>
              <a:t>工讀費</a:t>
            </a:r>
            <a:endParaRPr lang="en-US" altLang="zh-TW" sz="2800" b="1" dirty="0" smtClean="0">
              <a:latin typeface="標楷體" panose="03000509000000000000" pitchFamily="65" charset="-120"/>
              <a:ea typeface="標楷體" panose="03000509000000000000" pitchFamily="65" charset="-120"/>
            </a:endParaRPr>
          </a:p>
          <a:p>
            <a:pPr marL="800100" lvl="1" indent="-342900">
              <a:buFont typeface="Arial" panose="020B0604020202020204" pitchFamily="34" charset="0"/>
              <a:buChar char="•"/>
            </a:pPr>
            <a:r>
              <a:rPr lang="zh-TW" altLang="zh-TW" sz="2400" dirty="0" smtClean="0">
                <a:latin typeface="標楷體" panose="03000509000000000000" pitchFamily="65" charset="-120"/>
                <a:ea typeface="標楷體" panose="03000509000000000000" pitchFamily="65" charset="-120"/>
              </a:rPr>
              <a:t>薪資</a:t>
            </a:r>
            <a:r>
              <a:rPr lang="zh-TW" altLang="zh-TW" sz="2400" dirty="0">
                <a:latin typeface="標楷體" panose="03000509000000000000" pitchFamily="65" charset="-120"/>
                <a:ea typeface="標楷體" panose="03000509000000000000" pitchFamily="65" charset="-120"/>
              </a:rPr>
              <a:t>以現行勞動基準法所訂最低基本工資</a:t>
            </a:r>
            <a:r>
              <a:rPr lang="en-US" altLang="zh-TW" sz="2400" dirty="0">
                <a:solidFill>
                  <a:srgbClr val="FFC000"/>
                </a:solidFill>
                <a:latin typeface="標楷體" panose="03000509000000000000" pitchFamily="65" charset="-120"/>
                <a:ea typeface="標楷體" panose="03000509000000000000" pitchFamily="65" charset="-120"/>
              </a:rPr>
              <a:t>1.2</a:t>
            </a:r>
            <a:r>
              <a:rPr lang="zh-TW" altLang="zh-TW" sz="2400" dirty="0">
                <a:solidFill>
                  <a:srgbClr val="FFC000"/>
                </a:solidFill>
                <a:latin typeface="標楷體" panose="03000509000000000000" pitchFamily="65" charset="-120"/>
                <a:ea typeface="標楷體" panose="03000509000000000000" pitchFamily="65" charset="-120"/>
              </a:rPr>
              <a:t>倍</a:t>
            </a:r>
            <a:r>
              <a:rPr lang="zh-TW" altLang="zh-TW" sz="2400" dirty="0">
                <a:latin typeface="標楷體" panose="03000509000000000000" pitchFamily="65" charset="-120"/>
                <a:ea typeface="標楷體" panose="03000509000000000000" pitchFamily="65" charset="-120"/>
              </a:rPr>
              <a:t>為支給</a:t>
            </a:r>
            <a:r>
              <a:rPr lang="zh-TW" altLang="zh-TW" sz="2400" dirty="0" smtClean="0">
                <a:latin typeface="標楷體" panose="03000509000000000000" pitchFamily="65" charset="-120"/>
                <a:ea typeface="標楷體" panose="03000509000000000000" pitchFamily="65" charset="-120"/>
              </a:rPr>
              <a:t>上限</a:t>
            </a:r>
            <a:r>
              <a:rPr lang="en-US" altLang="zh-TW" sz="2400" dirty="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上限</a:t>
            </a:r>
            <a:r>
              <a:rPr lang="en-US" altLang="zh-TW" sz="2400" dirty="0" smtClean="0">
                <a:latin typeface="標楷體" panose="03000509000000000000" pitchFamily="65" charset="-120"/>
                <a:ea typeface="標楷體" panose="03000509000000000000" pitchFamily="65" charset="-120"/>
              </a:rPr>
              <a:t>$192(</a:t>
            </a:r>
            <a:r>
              <a:rPr lang="zh-TW" altLang="en-US" sz="2400" dirty="0" smtClean="0">
                <a:latin typeface="標楷體" panose="03000509000000000000" pitchFamily="65" charset="-120"/>
                <a:ea typeface="標楷體" panose="03000509000000000000" pitchFamily="65" charset="-120"/>
              </a:rPr>
              <a:t>現行最低基本工資</a:t>
            </a:r>
            <a:r>
              <a:rPr lang="en-US" altLang="zh-TW" sz="2400" dirty="0" smtClean="0">
                <a:latin typeface="標楷體" panose="03000509000000000000" pitchFamily="65" charset="-120"/>
                <a:ea typeface="標楷體" panose="03000509000000000000" pitchFamily="65" charset="-120"/>
              </a:rPr>
              <a:t>$160</a:t>
            </a:r>
            <a:r>
              <a:rPr lang="zh-TW" altLang="en-US" sz="2400" dirty="0" smtClean="0">
                <a:latin typeface="標楷體" panose="03000509000000000000" pitchFamily="65" charset="-120"/>
                <a:ea typeface="標楷體" panose="03000509000000000000" pitchFamily="65" charset="-120"/>
              </a:rPr>
              <a:t>*</a:t>
            </a:r>
            <a:r>
              <a:rPr lang="en-US" altLang="zh-TW" sz="2400" dirty="0" smtClean="0">
                <a:latin typeface="標楷體" panose="03000509000000000000" pitchFamily="65" charset="-120"/>
                <a:ea typeface="標楷體" panose="03000509000000000000" pitchFamily="65" charset="-120"/>
              </a:rPr>
              <a:t>1.2)]</a:t>
            </a:r>
            <a:r>
              <a:rPr lang="zh-TW" altLang="zh-TW" sz="2400" dirty="0" smtClean="0">
                <a:latin typeface="標楷體" panose="03000509000000000000" pitchFamily="65" charset="-120"/>
                <a:ea typeface="標楷體" panose="03000509000000000000" pitchFamily="65" charset="-120"/>
              </a:rPr>
              <a:t>，</a:t>
            </a:r>
            <a:r>
              <a:rPr lang="zh-TW" altLang="zh-TW" sz="2400" dirty="0">
                <a:latin typeface="標楷體" panose="03000509000000000000" pitchFamily="65" charset="-120"/>
                <a:ea typeface="標楷體" panose="03000509000000000000" pitchFamily="65" charset="-120"/>
              </a:rPr>
              <a:t>然不得低於勞動基準法所訂之最低基本工資。但大專校院如訂有支給規定者，得依其規定支給。</a:t>
            </a:r>
            <a:endParaRPr lang="en-US" altLang="zh-CN" sz="3200" dirty="0">
              <a:latin typeface="標楷體" panose="03000509000000000000" pitchFamily="65" charset="-120"/>
              <a:ea typeface="標楷體" panose="03000509000000000000" pitchFamily="65" charset="-120"/>
            </a:endParaRPr>
          </a:p>
          <a:p>
            <a:endParaRPr lang="zh-CN" altLang="en-US" sz="24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6314033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2"/>
          <p:cNvSpPr/>
          <p:nvPr/>
        </p:nvSpPr>
        <p:spPr>
          <a:xfrm>
            <a:off x="467544" y="337220"/>
            <a:ext cx="7416824" cy="79208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p>
        </p:txBody>
      </p:sp>
      <p:sp>
        <p:nvSpPr>
          <p:cNvPr id="5" name="TextBox 4"/>
          <p:cNvSpPr txBox="1"/>
          <p:nvPr/>
        </p:nvSpPr>
        <p:spPr>
          <a:xfrm>
            <a:off x="611560" y="462072"/>
            <a:ext cx="6120680" cy="523220"/>
          </a:xfrm>
          <a:prstGeom prst="rect">
            <a:avLst/>
          </a:prstGeom>
          <a:noFill/>
        </p:spPr>
        <p:txBody>
          <a:bodyPr wrap="square" rtlCol="0">
            <a:spAutoFit/>
          </a:bodyPr>
          <a:lstStyle/>
          <a:p>
            <a:r>
              <a:rPr lang="zh-TW" altLang="en-US" sz="2800" dirty="0">
                <a:latin typeface="標楷體" panose="03000509000000000000" pitchFamily="65" charset="-120"/>
                <a:ea typeface="標楷體" panose="03000509000000000000" pitchFamily="65" charset="-120"/>
              </a:rPr>
              <a:t>二、計畫</a:t>
            </a:r>
            <a:r>
              <a:rPr lang="zh-TW" altLang="en-US" sz="2800" dirty="0" smtClean="0">
                <a:latin typeface="標楷體" panose="03000509000000000000" pitchFamily="65" charset="-120"/>
                <a:ea typeface="標楷體" panose="03000509000000000000" pitchFamily="65" charset="-120"/>
              </a:rPr>
              <a:t>經費支用</a:t>
            </a:r>
            <a:r>
              <a:rPr lang="en-US" altLang="zh-TW" sz="2800" dirty="0" smtClean="0">
                <a:latin typeface="標楷體" panose="03000509000000000000" pitchFamily="65" charset="-120"/>
                <a:ea typeface="標楷體" panose="03000509000000000000" pitchFamily="65" charset="-120"/>
              </a:rPr>
              <a:t>-</a:t>
            </a:r>
            <a:r>
              <a:rPr lang="zh-TW" altLang="en-US" sz="2800" dirty="0" smtClean="0">
                <a:latin typeface="標楷體" panose="03000509000000000000" pitchFamily="65" charset="-120"/>
                <a:ea typeface="標楷體" panose="03000509000000000000" pitchFamily="65" charset="-120"/>
              </a:rPr>
              <a:t>業務費</a:t>
            </a:r>
            <a:endParaRPr lang="zh-CN" altLang="en-US" sz="3200" b="1" dirty="0">
              <a:solidFill>
                <a:schemeClr val="tx1">
                  <a:lumMod val="85000"/>
                  <a:lumOff val="15000"/>
                </a:schemeClr>
              </a:solidFill>
              <a:latin typeface="標楷體" panose="03000509000000000000" pitchFamily="65" charset="-120"/>
              <a:ea typeface="標楷體" panose="03000509000000000000" pitchFamily="65" charset="-120"/>
            </a:endParaRPr>
          </a:p>
        </p:txBody>
      </p:sp>
      <p:sp>
        <p:nvSpPr>
          <p:cNvPr id="8" name="TextBox 4"/>
          <p:cNvSpPr txBox="1"/>
          <p:nvPr/>
        </p:nvSpPr>
        <p:spPr>
          <a:xfrm>
            <a:off x="395536" y="1129308"/>
            <a:ext cx="8352928" cy="4216539"/>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457200" indent="-457200">
              <a:buFont typeface="Wingdings" panose="05000000000000000000" pitchFamily="2" charset="2"/>
              <a:buChar char="l"/>
            </a:pPr>
            <a:r>
              <a:rPr lang="zh-TW" altLang="en-US" sz="2800" b="1" dirty="0" smtClean="0">
                <a:latin typeface="標楷體" panose="03000509000000000000" pitchFamily="65" charset="-120"/>
                <a:ea typeface="標楷體" panose="03000509000000000000" pitchFamily="65" charset="-120"/>
              </a:rPr>
              <a:t>出席費</a:t>
            </a:r>
            <a:endParaRPr lang="en-US" altLang="zh-TW" sz="2800" b="1" dirty="0" smtClean="0">
              <a:latin typeface="標楷體" panose="03000509000000000000" pitchFamily="65" charset="-120"/>
              <a:ea typeface="標楷體" panose="03000509000000000000" pitchFamily="65" charset="-120"/>
            </a:endParaRPr>
          </a:p>
          <a:p>
            <a:pPr marL="800100" lvl="1" indent="-342900">
              <a:buFont typeface="Arial" panose="020B0604020202020204" pitchFamily="34" charset="0"/>
              <a:buChar char="•"/>
            </a:pPr>
            <a:r>
              <a:rPr lang="zh-TW" altLang="en-US" sz="2400" dirty="0" smtClean="0">
                <a:latin typeface="標楷體" panose="03000509000000000000" pitchFamily="65" charset="-120"/>
                <a:ea typeface="標楷體" panose="03000509000000000000" pitchFamily="65" charset="-120"/>
              </a:rPr>
              <a:t>依據</a:t>
            </a:r>
            <a:r>
              <a:rPr lang="zh-TW" altLang="zh-TW" sz="2400" dirty="0" smtClean="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中央政府各機關學校出席費及稿費支給要點</a:t>
            </a:r>
            <a:r>
              <a:rPr lang="zh-TW" altLang="zh-TW" sz="2400" dirty="0" smtClean="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a:t>
            </a:r>
            <a:endParaRPr lang="en-US" altLang="zh-TW" sz="2400" dirty="0" smtClean="0">
              <a:latin typeface="標楷體" panose="03000509000000000000" pitchFamily="65" charset="-120"/>
              <a:ea typeface="標楷體" panose="03000509000000000000" pitchFamily="65" charset="-120"/>
            </a:endParaRPr>
          </a:p>
          <a:p>
            <a:pPr marL="800100" lvl="1" indent="-342900">
              <a:buFont typeface="Arial" panose="020B0604020202020204" pitchFamily="34" charset="0"/>
              <a:buChar char="•"/>
            </a:pPr>
            <a:r>
              <a:rPr lang="zh-TW" altLang="en-US" sz="2400" dirty="0" smtClean="0">
                <a:latin typeface="標楷體" panose="03000509000000000000" pitchFamily="65" charset="-120"/>
                <a:ea typeface="標楷體" panose="03000509000000000000" pitchFamily="65" charset="-120"/>
              </a:rPr>
              <a:t>各</a:t>
            </a:r>
            <a:r>
              <a:rPr lang="zh-TW" altLang="en-US" sz="2400" dirty="0">
                <a:latin typeface="標楷體" panose="03000509000000000000" pitchFamily="65" charset="-120"/>
                <a:ea typeface="標楷體" panose="03000509000000000000" pitchFamily="65" charset="-120"/>
              </a:rPr>
              <a:t>機關學校邀請</a:t>
            </a:r>
            <a:r>
              <a:rPr lang="zh-TW" altLang="en-US" sz="2400" dirty="0">
                <a:solidFill>
                  <a:srgbClr val="FFC000"/>
                </a:solidFill>
                <a:latin typeface="標楷體" panose="03000509000000000000" pitchFamily="65" charset="-120"/>
                <a:ea typeface="標楷體" panose="03000509000000000000" pitchFamily="65" charset="-120"/>
              </a:rPr>
              <a:t>本機關學校人員以外</a:t>
            </a:r>
            <a:r>
              <a:rPr lang="zh-TW" altLang="en-US" sz="2400" dirty="0">
                <a:latin typeface="標楷體" panose="03000509000000000000" pitchFamily="65" charset="-120"/>
                <a:ea typeface="標楷體" panose="03000509000000000000" pitchFamily="65" charset="-120"/>
              </a:rPr>
              <a:t>之學者專家，參加具有</a:t>
            </a:r>
            <a:r>
              <a:rPr lang="zh-TW" altLang="en-US" sz="2400" dirty="0">
                <a:solidFill>
                  <a:srgbClr val="FFC000"/>
                </a:solidFill>
                <a:latin typeface="標楷體" panose="03000509000000000000" pitchFamily="65" charset="-120"/>
                <a:ea typeface="標楷體" panose="03000509000000000000" pitchFamily="65" charset="-120"/>
              </a:rPr>
              <a:t>政策性</a:t>
            </a:r>
            <a:r>
              <a:rPr lang="zh-TW" altLang="en-US" sz="2400" dirty="0">
                <a:solidFill>
                  <a:schemeClr val="tx1"/>
                </a:solidFill>
                <a:latin typeface="標楷體" panose="03000509000000000000" pitchFamily="65" charset="-120"/>
                <a:ea typeface="標楷體" panose="03000509000000000000" pitchFamily="65" charset="-120"/>
              </a:rPr>
              <a:t>或</a:t>
            </a:r>
            <a:r>
              <a:rPr lang="zh-TW" altLang="en-US" sz="2400" dirty="0" smtClean="0">
                <a:solidFill>
                  <a:srgbClr val="FFC000"/>
                </a:solidFill>
                <a:latin typeface="標楷體" panose="03000509000000000000" pitchFamily="65" charset="-120"/>
                <a:ea typeface="標楷體" panose="03000509000000000000" pitchFamily="65" charset="-120"/>
              </a:rPr>
              <a:t>專案性</a:t>
            </a:r>
            <a:r>
              <a:rPr lang="zh-TW" altLang="en-US" sz="2400" dirty="0">
                <a:latin typeface="標楷體" panose="03000509000000000000" pitchFamily="65" charset="-120"/>
                <a:ea typeface="標楷體" panose="03000509000000000000" pitchFamily="65" charset="-120"/>
              </a:rPr>
              <a:t>之重大諮詢事項會議，得支給出席費</a:t>
            </a:r>
            <a:r>
              <a:rPr lang="zh-TW" altLang="en-US" sz="2400" dirty="0" smtClean="0">
                <a:latin typeface="標楷體" panose="03000509000000000000" pitchFamily="65" charset="-120"/>
                <a:ea typeface="標楷體" panose="03000509000000000000" pitchFamily="65" charset="-120"/>
              </a:rPr>
              <a:t>。</a:t>
            </a:r>
            <a:endParaRPr lang="en-US" altLang="zh-TW" sz="2400" dirty="0" smtClean="0">
              <a:latin typeface="標楷體" panose="03000509000000000000" pitchFamily="65" charset="-120"/>
              <a:ea typeface="標楷體" panose="03000509000000000000" pitchFamily="65" charset="-120"/>
            </a:endParaRPr>
          </a:p>
          <a:p>
            <a:pPr marL="800100" lvl="1" indent="-342900">
              <a:buFont typeface="Arial" panose="020B0604020202020204" pitchFamily="34" charset="0"/>
              <a:buChar char="•"/>
            </a:pPr>
            <a:r>
              <a:rPr lang="zh-TW" altLang="en-US" sz="2400" dirty="0" smtClean="0">
                <a:latin typeface="標楷體" panose="03000509000000000000" pitchFamily="65" charset="-120"/>
                <a:ea typeface="標楷體" panose="03000509000000000000" pitchFamily="65" charset="-120"/>
              </a:rPr>
              <a:t>出席</a:t>
            </a:r>
            <a:r>
              <a:rPr lang="zh-TW" altLang="en-US" sz="2400" dirty="0">
                <a:latin typeface="標楷體" panose="03000509000000000000" pitchFamily="65" charset="-120"/>
                <a:ea typeface="標楷體" panose="03000509000000000000" pitchFamily="65" charset="-120"/>
              </a:rPr>
              <a:t>費之支給，以每次會議</a:t>
            </a:r>
            <a:r>
              <a:rPr lang="zh-TW" altLang="en-US" sz="2400" dirty="0">
                <a:solidFill>
                  <a:srgbClr val="FFC000"/>
                </a:solidFill>
                <a:latin typeface="標楷體" panose="03000509000000000000" pitchFamily="65" charset="-120"/>
                <a:ea typeface="標楷體" panose="03000509000000000000" pitchFamily="65" charset="-120"/>
              </a:rPr>
              <a:t>新</a:t>
            </a:r>
            <a:r>
              <a:rPr lang="zh-TW" altLang="en-US" sz="2400" dirty="0" smtClean="0">
                <a:solidFill>
                  <a:srgbClr val="FFC000"/>
                </a:solidFill>
                <a:latin typeface="標楷體" panose="03000509000000000000" pitchFamily="65" charset="-120"/>
                <a:ea typeface="標楷體" panose="03000509000000000000" pitchFamily="65" charset="-120"/>
              </a:rPr>
              <a:t>臺幣</a:t>
            </a:r>
            <a:r>
              <a:rPr lang="en-US" altLang="zh-TW" sz="2400" dirty="0" smtClean="0">
                <a:solidFill>
                  <a:srgbClr val="FFC000"/>
                </a:solidFill>
                <a:latin typeface="標楷體" panose="03000509000000000000" pitchFamily="65" charset="-120"/>
                <a:ea typeface="標楷體" panose="03000509000000000000" pitchFamily="65" charset="-120"/>
              </a:rPr>
              <a:t>2,500</a:t>
            </a:r>
            <a:r>
              <a:rPr lang="zh-TW" altLang="en-US" sz="2400" dirty="0" smtClean="0">
                <a:solidFill>
                  <a:srgbClr val="FFC000"/>
                </a:solidFill>
                <a:latin typeface="標楷體" panose="03000509000000000000" pitchFamily="65" charset="-120"/>
                <a:ea typeface="標楷體" panose="03000509000000000000" pitchFamily="65" charset="-120"/>
              </a:rPr>
              <a:t>元為</a:t>
            </a:r>
            <a:r>
              <a:rPr lang="zh-TW" altLang="en-US" sz="2400" dirty="0">
                <a:solidFill>
                  <a:srgbClr val="FFC000"/>
                </a:solidFill>
                <a:latin typeface="標楷體" panose="03000509000000000000" pitchFamily="65" charset="-120"/>
                <a:ea typeface="標楷體" panose="03000509000000000000" pitchFamily="65" charset="-120"/>
              </a:rPr>
              <a:t>上限</a:t>
            </a:r>
            <a:r>
              <a:rPr lang="zh-TW" altLang="en-US" sz="2400" dirty="0">
                <a:latin typeface="標楷體" panose="03000509000000000000" pitchFamily="65" charset="-120"/>
                <a:ea typeface="標楷體" panose="03000509000000000000" pitchFamily="65" charset="-120"/>
              </a:rPr>
              <a:t>，由各機關學校視</a:t>
            </a:r>
            <a:r>
              <a:rPr lang="zh-TW" altLang="en-US" sz="2400" dirty="0" smtClean="0">
                <a:latin typeface="標楷體" panose="03000509000000000000" pitchFamily="65" charset="-120"/>
                <a:ea typeface="標楷體" panose="03000509000000000000" pitchFamily="65" charset="-120"/>
              </a:rPr>
              <a:t>會議</a:t>
            </a:r>
            <a:r>
              <a:rPr lang="zh-TW" altLang="en-US" sz="2400" dirty="0">
                <a:latin typeface="標楷體" panose="03000509000000000000" pitchFamily="65" charset="-120"/>
                <a:ea typeface="標楷體" panose="03000509000000000000" pitchFamily="65" charset="-120"/>
              </a:rPr>
              <a:t>諮詢性質</a:t>
            </a:r>
            <a:r>
              <a:rPr lang="zh-TW" altLang="en-US" sz="2400" dirty="0" smtClean="0">
                <a:latin typeface="標楷體" panose="03000509000000000000" pitchFamily="65" charset="-120"/>
                <a:ea typeface="標楷體" panose="03000509000000000000" pitchFamily="65" charset="-120"/>
              </a:rPr>
              <a:t>及業務</a:t>
            </a:r>
            <a:r>
              <a:rPr lang="zh-TW" altLang="en-US" sz="2400" dirty="0">
                <a:latin typeface="標楷體" panose="03000509000000000000" pitchFamily="65" charset="-120"/>
                <a:ea typeface="標楷體" panose="03000509000000000000" pitchFamily="65" charset="-120"/>
              </a:rPr>
              <a:t>繁簡</a:t>
            </a:r>
            <a:r>
              <a:rPr lang="zh-TW" altLang="en-US" sz="2400" dirty="0" smtClean="0">
                <a:latin typeface="標楷體" panose="03000509000000000000" pitchFamily="65" charset="-120"/>
                <a:ea typeface="標楷體" panose="03000509000000000000" pitchFamily="65" charset="-120"/>
              </a:rPr>
              <a:t>程度支</a:t>
            </a:r>
            <a:r>
              <a:rPr lang="zh-TW" altLang="en-US" sz="2400" dirty="0">
                <a:latin typeface="標楷體" panose="03000509000000000000" pitchFamily="65" charset="-120"/>
                <a:ea typeface="標楷體" panose="03000509000000000000" pitchFamily="65" charset="-120"/>
              </a:rPr>
              <a:t>給</a:t>
            </a:r>
            <a:r>
              <a:rPr lang="zh-TW" altLang="en-US" sz="2400" dirty="0" smtClean="0">
                <a:latin typeface="標楷體" panose="03000509000000000000" pitchFamily="65" charset="-120"/>
                <a:ea typeface="標楷體" panose="03000509000000000000" pitchFamily="65" charset="-120"/>
              </a:rPr>
              <a:t>。</a:t>
            </a:r>
            <a:endParaRPr lang="en-US" altLang="zh-TW" sz="2400" dirty="0" smtClean="0">
              <a:latin typeface="標楷體" panose="03000509000000000000" pitchFamily="65" charset="-120"/>
              <a:ea typeface="標楷體" panose="03000509000000000000" pitchFamily="65" charset="-120"/>
            </a:endParaRPr>
          </a:p>
          <a:p>
            <a:pPr marL="800100" lvl="1" indent="-342900">
              <a:buFont typeface="Arial" panose="020B0604020202020204" pitchFamily="34" charset="0"/>
              <a:buChar char="•"/>
            </a:pPr>
            <a:r>
              <a:rPr lang="zh-TW" altLang="en-US" sz="2400" dirty="0">
                <a:latin typeface="標楷體" panose="03000509000000000000" pitchFamily="65" charset="-120"/>
                <a:ea typeface="標楷體" panose="03000509000000000000" pitchFamily="65" charset="-120"/>
              </a:rPr>
              <a:t>邀請之學者專家，如係由遠地前往</a:t>
            </a:r>
            <a:r>
              <a:rPr lang="zh-TW" altLang="en-US" sz="2400" dirty="0" smtClean="0">
                <a:solidFill>
                  <a:srgbClr val="FFC000"/>
                </a:solidFill>
                <a:latin typeface="標楷體" panose="03000509000000000000" pitchFamily="65" charset="-120"/>
                <a:ea typeface="標楷體" panose="03000509000000000000" pitchFamily="65" charset="-120"/>
              </a:rPr>
              <a:t>（</a:t>
            </a:r>
            <a:r>
              <a:rPr lang="en-US" altLang="zh-TW" sz="2400" dirty="0" smtClean="0">
                <a:solidFill>
                  <a:srgbClr val="FFC000"/>
                </a:solidFill>
                <a:latin typeface="標楷體" panose="03000509000000000000" pitchFamily="65" charset="-120"/>
                <a:ea typeface="標楷體" panose="03000509000000000000" pitchFamily="65" charset="-120"/>
              </a:rPr>
              <a:t>30</a:t>
            </a:r>
            <a:r>
              <a:rPr lang="zh-TW" altLang="en-US" sz="2400" dirty="0" smtClean="0">
                <a:solidFill>
                  <a:srgbClr val="FFC000"/>
                </a:solidFill>
                <a:latin typeface="標楷體" panose="03000509000000000000" pitchFamily="65" charset="-120"/>
                <a:ea typeface="標楷體" panose="03000509000000000000" pitchFamily="65" charset="-120"/>
              </a:rPr>
              <a:t>公里以外）</a:t>
            </a:r>
            <a:r>
              <a:rPr lang="zh-TW" altLang="en-US" sz="2400" dirty="0">
                <a:latin typeface="標楷體" panose="03000509000000000000" pitchFamily="65" charset="-120"/>
                <a:ea typeface="標楷體" panose="03000509000000000000" pitchFamily="65" charset="-120"/>
              </a:rPr>
              <a:t>，邀請</a:t>
            </a:r>
            <a:r>
              <a:rPr lang="zh-TW" altLang="en-US" sz="2400" dirty="0" smtClean="0">
                <a:latin typeface="標楷體" panose="03000509000000000000" pitchFamily="65" charset="-120"/>
                <a:ea typeface="標楷體" panose="03000509000000000000" pitchFamily="65" charset="-120"/>
              </a:rPr>
              <a:t>機關</a:t>
            </a:r>
            <a:r>
              <a:rPr lang="zh-TW" altLang="en-US" sz="2400" dirty="0">
                <a:latin typeface="標楷體" panose="03000509000000000000" pitchFamily="65" charset="-120"/>
                <a:ea typeface="標楷體" panose="03000509000000000000" pitchFamily="65" charset="-120"/>
              </a:rPr>
              <a:t>學校得衡酌實際情況，參照國內出差旅費報支要點規定，覈實支給</a:t>
            </a:r>
            <a:r>
              <a:rPr lang="zh-TW" altLang="en-US" sz="2400" dirty="0" smtClean="0">
                <a:solidFill>
                  <a:srgbClr val="FFC000"/>
                </a:solidFill>
                <a:latin typeface="標楷體" panose="03000509000000000000" pitchFamily="65" charset="-120"/>
                <a:ea typeface="標楷體" panose="03000509000000000000" pitchFamily="65" charset="-120"/>
              </a:rPr>
              <a:t>交通費</a:t>
            </a:r>
            <a:r>
              <a:rPr lang="zh-TW" altLang="en-US" sz="2400" dirty="0">
                <a:latin typeface="標楷體" panose="03000509000000000000" pitchFamily="65" charset="-120"/>
                <a:ea typeface="標楷體" panose="03000509000000000000" pitchFamily="65" charset="-120"/>
              </a:rPr>
              <a:t>及</a:t>
            </a:r>
            <a:r>
              <a:rPr lang="zh-TW" altLang="en-US" sz="2400" dirty="0">
                <a:solidFill>
                  <a:srgbClr val="FFC000"/>
                </a:solidFill>
                <a:latin typeface="標楷體" panose="03000509000000000000" pitchFamily="65" charset="-120"/>
                <a:ea typeface="標楷體" panose="03000509000000000000" pitchFamily="65" charset="-120"/>
              </a:rPr>
              <a:t>住宿費</a:t>
            </a:r>
            <a:r>
              <a:rPr lang="zh-TW" altLang="en-US" sz="2400" dirty="0">
                <a:latin typeface="標楷體" panose="03000509000000000000" pitchFamily="65" charset="-120"/>
                <a:ea typeface="標楷體" panose="03000509000000000000" pitchFamily="65" charset="-120"/>
              </a:rPr>
              <a:t>。</a:t>
            </a:r>
            <a:endParaRPr lang="zh-TW" altLang="en-US" sz="2400" dirty="0">
              <a:latin typeface="標楷體" panose="03000509000000000000" pitchFamily="65" charset="-120"/>
              <a:ea typeface="標楷體" panose="03000509000000000000" pitchFamily="65" charset="-120"/>
              <a:hlinkClick r:id="rId2"/>
            </a:endParaRPr>
          </a:p>
          <a:p>
            <a:pPr lvl="1"/>
            <a:endParaRPr lang="zh-CN" altLang="en-US" sz="24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3427729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2"/>
          <p:cNvSpPr/>
          <p:nvPr/>
        </p:nvSpPr>
        <p:spPr>
          <a:xfrm>
            <a:off x="467544" y="337220"/>
            <a:ext cx="7416824" cy="79208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p>
        </p:txBody>
      </p:sp>
      <p:sp>
        <p:nvSpPr>
          <p:cNvPr id="5" name="TextBox 4"/>
          <p:cNvSpPr txBox="1"/>
          <p:nvPr/>
        </p:nvSpPr>
        <p:spPr>
          <a:xfrm>
            <a:off x="611560" y="462072"/>
            <a:ext cx="6120680" cy="523220"/>
          </a:xfrm>
          <a:prstGeom prst="rect">
            <a:avLst/>
          </a:prstGeom>
          <a:noFill/>
        </p:spPr>
        <p:txBody>
          <a:bodyPr wrap="square" rtlCol="0">
            <a:spAutoFit/>
          </a:bodyPr>
          <a:lstStyle/>
          <a:p>
            <a:r>
              <a:rPr lang="zh-TW" altLang="en-US" sz="2800" dirty="0">
                <a:latin typeface="標楷體" panose="03000509000000000000" pitchFamily="65" charset="-120"/>
                <a:ea typeface="標楷體" panose="03000509000000000000" pitchFamily="65" charset="-120"/>
              </a:rPr>
              <a:t>二、計畫</a:t>
            </a:r>
            <a:r>
              <a:rPr lang="zh-TW" altLang="en-US" sz="2800" dirty="0" smtClean="0">
                <a:latin typeface="標楷體" panose="03000509000000000000" pitchFamily="65" charset="-120"/>
                <a:ea typeface="標楷體" panose="03000509000000000000" pitchFamily="65" charset="-120"/>
              </a:rPr>
              <a:t>經費支用</a:t>
            </a:r>
            <a:r>
              <a:rPr lang="en-US" altLang="zh-TW" sz="2800" dirty="0" smtClean="0">
                <a:latin typeface="標楷體" panose="03000509000000000000" pitchFamily="65" charset="-120"/>
                <a:ea typeface="標楷體" panose="03000509000000000000" pitchFamily="65" charset="-120"/>
              </a:rPr>
              <a:t>-</a:t>
            </a:r>
            <a:r>
              <a:rPr lang="zh-TW" altLang="en-US" sz="2800" dirty="0" smtClean="0">
                <a:latin typeface="標楷體" panose="03000509000000000000" pitchFamily="65" charset="-120"/>
                <a:ea typeface="標楷體" panose="03000509000000000000" pitchFamily="65" charset="-120"/>
              </a:rPr>
              <a:t>業務費</a:t>
            </a:r>
            <a:endParaRPr lang="zh-CN" altLang="en-US" sz="3200" b="1" dirty="0">
              <a:solidFill>
                <a:schemeClr val="tx1">
                  <a:lumMod val="85000"/>
                  <a:lumOff val="15000"/>
                </a:schemeClr>
              </a:solidFill>
              <a:latin typeface="標楷體" panose="03000509000000000000" pitchFamily="65" charset="-120"/>
              <a:ea typeface="標楷體" panose="03000509000000000000" pitchFamily="65" charset="-120"/>
            </a:endParaRPr>
          </a:p>
        </p:txBody>
      </p:sp>
      <p:sp>
        <p:nvSpPr>
          <p:cNvPr id="8" name="TextBox 4"/>
          <p:cNvSpPr txBox="1"/>
          <p:nvPr/>
        </p:nvSpPr>
        <p:spPr>
          <a:xfrm>
            <a:off x="323528" y="1110144"/>
            <a:ext cx="8352928" cy="5447645"/>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457200" indent="-457200">
              <a:buFont typeface="Wingdings" panose="05000000000000000000" pitchFamily="2" charset="2"/>
              <a:buChar char="l"/>
            </a:pPr>
            <a:r>
              <a:rPr lang="zh-TW" altLang="en-US" sz="2800" b="1" dirty="0" smtClean="0">
                <a:latin typeface="標楷體" panose="03000509000000000000" pitchFamily="65" charset="-120"/>
                <a:ea typeface="標楷體" panose="03000509000000000000" pitchFamily="65" charset="-120"/>
              </a:rPr>
              <a:t>講座鐘點費</a:t>
            </a:r>
            <a:r>
              <a:rPr lang="en-US" altLang="zh-TW" sz="2800" b="1" dirty="0" smtClean="0">
                <a:latin typeface="標楷體" panose="03000509000000000000" pitchFamily="65" charset="-120"/>
                <a:ea typeface="標楷體" panose="03000509000000000000" pitchFamily="65" charset="-120"/>
              </a:rPr>
              <a:t>(1/2)</a:t>
            </a:r>
          </a:p>
          <a:p>
            <a:pPr marL="800100" lvl="1" indent="-342900">
              <a:buFont typeface="Arial" panose="020B0604020202020204" pitchFamily="34" charset="0"/>
              <a:buChar char="•"/>
            </a:pPr>
            <a:r>
              <a:rPr lang="zh-TW" altLang="zh-TW" sz="2400" dirty="0" smtClean="0">
                <a:latin typeface="標楷體" panose="03000509000000000000" pitchFamily="65" charset="-120"/>
                <a:ea typeface="標楷體" panose="03000509000000000000" pitchFamily="65" charset="-120"/>
              </a:rPr>
              <a:t>依「</a:t>
            </a:r>
            <a:r>
              <a:rPr lang="zh-TW" altLang="en-US" sz="2400" dirty="0">
                <a:latin typeface="標楷體" panose="03000509000000000000" pitchFamily="65" charset="-120"/>
                <a:ea typeface="標楷體" panose="03000509000000000000" pitchFamily="65" charset="-120"/>
              </a:rPr>
              <a:t>講座鐘點費支給表</a:t>
            </a:r>
            <a:r>
              <a:rPr lang="zh-TW" altLang="zh-TW" sz="2400" dirty="0" smtClean="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a:t>
            </a:r>
            <a:endParaRPr lang="en-US" altLang="zh-TW" sz="2400" dirty="0" smtClean="0">
              <a:latin typeface="標楷體" panose="03000509000000000000" pitchFamily="65" charset="-120"/>
              <a:ea typeface="標楷體" panose="03000509000000000000" pitchFamily="65" charset="-120"/>
            </a:endParaRPr>
          </a:p>
          <a:p>
            <a:pPr lvl="1"/>
            <a:endParaRPr lang="en-US" altLang="zh-TW" sz="2400" dirty="0" smtClean="0">
              <a:latin typeface="標楷體" panose="03000509000000000000" pitchFamily="65" charset="-120"/>
              <a:ea typeface="標楷體" panose="03000509000000000000" pitchFamily="65" charset="-120"/>
            </a:endParaRPr>
          </a:p>
          <a:p>
            <a:pPr lvl="1"/>
            <a:endParaRPr lang="en-US" altLang="zh-TW" sz="2400" dirty="0">
              <a:latin typeface="標楷體" panose="03000509000000000000" pitchFamily="65" charset="-120"/>
              <a:ea typeface="標楷體" panose="03000509000000000000" pitchFamily="65" charset="-120"/>
            </a:endParaRPr>
          </a:p>
          <a:p>
            <a:pPr lvl="1"/>
            <a:endParaRPr lang="en-US" altLang="zh-TW" sz="2400" dirty="0" smtClean="0">
              <a:latin typeface="標楷體" panose="03000509000000000000" pitchFamily="65" charset="-120"/>
              <a:ea typeface="標楷體" panose="03000509000000000000" pitchFamily="65" charset="-120"/>
            </a:endParaRPr>
          </a:p>
          <a:p>
            <a:pPr lvl="1"/>
            <a:endParaRPr lang="en-US" altLang="zh-TW" sz="3200" dirty="0">
              <a:latin typeface="標楷體" panose="03000509000000000000" pitchFamily="65" charset="-120"/>
              <a:ea typeface="標楷體" panose="03000509000000000000" pitchFamily="65" charset="-120"/>
            </a:endParaRPr>
          </a:p>
          <a:p>
            <a:pPr lvl="1"/>
            <a:endParaRPr lang="en-US" altLang="zh-TW" sz="2400" dirty="0" smtClean="0">
              <a:latin typeface="標楷體" panose="03000509000000000000" pitchFamily="65" charset="-120"/>
              <a:ea typeface="標楷體" panose="03000509000000000000" pitchFamily="65" charset="-120"/>
            </a:endParaRPr>
          </a:p>
          <a:p>
            <a:pPr lvl="1"/>
            <a:endParaRPr lang="en-US" altLang="zh-TW" sz="2400" dirty="0" smtClean="0">
              <a:latin typeface="標楷體" panose="03000509000000000000" pitchFamily="65" charset="-120"/>
              <a:ea typeface="標楷體" panose="03000509000000000000" pitchFamily="65" charset="-120"/>
            </a:endParaRPr>
          </a:p>
          <a:p>
            <a:pPr marL="800100" lvl="1" indent="-342900">
              <a:buFont typeface="Arial" panose="020B0604020202020204" pitchFamily="34" charset="0"/>
              <a:buChar char="•"/>
            </a:pPr>
            <a:r>
              <a:rPr lang="zh-TW" altLang="en-US" sz="2400" dirty="0" smtClean="0">
                <a:latin typeface="標楷體" panose="03000509000000000000" pitchFamily="65" charset="-120"/>
                <a:ea typeface="標楷體" panose="03000509000000000000" pitchFamily="65" charset="-120"/>
              </a:rPr>
              <a:t>授課</a:t>
            </a:r>
            <a:r>
              <a:rPr lang="zh-TW" altLang="en-US" sz="2400" dirty="0">
                <a:latin typeface="標楷體" panose="03000509000000000000" pitchFamily="65" charset="-120"/>
                <a:ea typeface="標楷體" panose="03000509000000000000" pitchFamily="65" charset="-120"/>
              </a:rPr>
              <a:t>時間</a:t>
            </a:r>
            <a:r>
              <a:rPr lang="zh-TW" altLang="en-US" sz="2400" dirty="0">
                <a:solidFill>
                  <a:srgbClr val="FFC000"/>
                </a:solidFill>
                <a:latin typeface="標楷體" panose="03000509000000000000" pitchFamily="65" charset="-120"/>
                <a:ea typeface="標楷體" panose="03000509000000000000" pitchFamily="65" charset="-120"/>
              </a:rPr>
              <a:t>每節為 </a:t>
            </a:r>
            <a:r>
              <a:rPr lang="en-US" altLang="zh-TW" sz="2400" dirty="0">
                <a:solidFill>
                  <a:srgbClr val="FFC000"/>
                </a:solidFill>
                <a:latin typeface="標楷體" panose="03000509000000000000" pitchFamily="65" charset="-120"/>
                <a:ea typeface="標楷體" panose="03000509000000000000" pitchFamily="65" charset="-120"/>
              </a:rPr>
              <a:t>50 </a:t>
            </a:r>
            <a:r>
              <a:rPr lang="zh-TW" altLang="en-US" sz="2400" dirty="0">
                <a:solidFill>
                  <a:srgbClr val="FFC000"/>
                </a:solidFill>
                <a:latin typeface="標楷體" panose="03000509000000000000" pitchFamily="65" charset="-120"/>
                <a:ea typeface="標楷體" panose="03000509000000000000" pitchFamily="65" charset="-120"/>
              </a:rPr>
              <a:t>分鐘</a:t>
            </a:r>
            <a:r>
              <a:rPr lang="zh-TW" altLang="en-US" sz="2400" dirty="0">
                <a:latin typeface="標楷體" panose="03000509000000000000" pitchFamily="65" charset="-120"/>
                <a:ea typeface="標楷體" panose="03000509000000000000" pitchFamily="65" charset="-120"/>
              </a:rPr>
              <a:t>；</a:t>
            </a:r>
            <a:r>
              <a:rPr lang="zh-TW" altLang="en-US" sz="2400" dirty="0">
                <a:solidFill>
                  <a:srgbClr val="FFC000"/>
                </a:solidFill>
                <a:latin typeface="標楷體" panose="03000509000000000000" pitchFamily="65" charset="-120"/>
                <a:ea typeface="標楷體" panose="03000509000000000000" pitchFamily="65" charset="-120"/>
              </a:rPr>
              <a:t>連續上課 </a:t>
            </a:r>
            <a:r>
              <a:rPr lang="en-US" altLang="zh-TW" sz="2400" dirty="0">
                <a:solidFill>
                  <a:srgbClr val="FFC000"/>
                </a:solidFill>
                <a:latin typeface="標楷體" panose="03000509000000000000" pitchFamily="65" charset="-120"/>
                <a:ea typeface="標楷體" panose="03000509000000000000" pitchFamily="65" charset="-120"/>
              </a:rPr>
              <a:t>2 </a:t>
            </a:r>
            <a:r>
              <a:rPr lang="zh-TW" altLang="en-US" sz="2400" dirty="0">
                <a:solidFill>
                  <a:srgbClr val="FFC000"/>
                </a:solidFill>
                <a:latin typeface="標楷體" panose="03000509000000000000" pitchFamily="65" charset="-120"/>
                <a:ea typeface="標楷體" panose="03000509000000000000" pitchFamily="65" charset="-120"/>
              </a:rPr>
              <a:t>節者為 </a:t>
            </a:r>
            <a:r>
              <a:rPr lang="en-US" altLang="zh-TW" sz="2400" dirty="0">
                <a:solidFill>
                  <a:srgbClr val="FFC000"/>
                </a:solidFill>
                <a:latin typeface="標楷體" panose="03000509000000000000" pitchFamily="65" charset="-120"/>
                <a:ea typeface="標楷體" panose="03000509000000000000" pitchFamily="65" charset="-120"/>
              </a:rPr>
              <a:t>90 </a:t>
            </a:r>
            <a:r>
              <a:rPr lang="zh-TW" altLang="en-US" sz="2400" dirty="0">
                <a:solidFill>
                  <a:srgbClr val="FFC000"/>
                </a:solidFill>
                <a:latin typeface="標楷體" panose="03000509000000000000" pitchFamily="65" charset="-120"/>
                <a:ea typeface="標楷體" panose="03000509000000000000" pitchFamily="65" charset="-120"/>
              </a:rPr>
              <a:t>分鐘</a:t>
            </a:r>
            <a:r>
              <a:rPr lang="zh-TW" altLang="en-US" sz="2400" dirty="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未滿</a:t>
            </a:r>
            <a:r>
              <a:rPr lang="zh-TW" altLang="en-US" sz="2400" dirty="0">
                <a:latin typeface="標楷體" panose="03000509000000000000" pitchFamily="65" charset="-120"/>
                <a:ea typeface="標楷體" panose="03000509000000000000" pitchFamily="65" charset="-120"/>
              </a:rPr>
              <a:t>者講座鐘點費應減半支給</a:t>
            </a:r>
            <a:r>
              <a:rPr lang="zh-TW" altLang="en-US" sz="2400" dirty="0" smtClean="0">
                <a:latin typeface="標楷體" panose="03000509000000000000" pitchFamily="65" charset="-120"/>
                <a:ea typeface="標楷體" panose="03000509000000000000" pitchFamily="65" charset="-120"/>
              </a:rPr>
              <a:t>。</a:t>
            </a:r>
            <a:endParaRPr lang="en-US" altLang="zh-TW" sz="2400" dirty="0" smtClean="0">
              <a:latin typeface="標楷體" panose="03000509000000000000" pitchFamily="65" charset="-120"/>
              <a:ea typeface="標楷體" panose="03000509000000000000" pitchFamily="65" charset="-120"/>
            </a:endParaRPr>
          </a:p>
          <a:p>
            <a:pPr lvl="1"/>
            <a:r>
              <a:rPr lang="zh-TW" altLang="en-US" sz="2400" dirty="0">
                <a:latin typeface="標楷體" panose="03000509000000000000" pitchFamily="65" charset="-120"/>
                <a:ea typeface="標楷體" panose="03000509000000000000" pitchFamily="65" charset="-120"/>
              </a:rPr>
              <a:t> </a:t>
            </a:r>
            <a:r>
              <a:rPr lang="zh-TW" altLang="en-US" sz="2400" dirty="0" smtClean="0">
                <a:latin typeface="標楷體" panose="03000509000000000000" pitchFamily="65" charset="-120"/>
                <a:ea typeface="標楷體" panose="03000509000000000000" pitchFamily="65" charset="-120"/>
              </a:rPr>
              <a:t> </a:t>
            </a:r>
            <a:endParaRPr lang="en-US" altLang="zh-TW" sz="2400" dirty="0">
              <a:latin typeface="標楷體" panose="03000509000000000000" pitchFamily="65" charset="-120"/>
              <a:ea typeface="標楷體" panose="03000509000000000000" pitchFamily="65" charset="-120"/>
            </a:endParaRPr>
          </a:p>
          <a:p>
            <a:pPr marL="285750" indent="-285750">
              <a:buFont typeface="Wingdings" panose="05000000000000000000" pitchFamily="2" charset="2"/>
              <a:buChar char="l"/>
            </a:pPr>
            <a:endParaRPr lang="en-US" altLang="zh-CN" sz="2400" dirty="0" smtClean="0">
              <a:latin typeface="標楷體" panose="03000509000000000000" pitchFamily="65" charset="-120"/>
              <a:ea typeface="標楷體" panose="03000509000000000000" pitchFamily="65" charset="-120"/>
            </a:endParaRPr>
          </a:p>
          <a:p>
            <a:pPr marL="285750" indent="-285750">
              <a:buFont typeface="Wingdings" panose="05000000000000000000" pitchFamily="2" charset="2"/>
              <a:buChar char="l"/>
            </a:pPr>
            <a:endParaRPr lang="en-US" altLang="zh-CN" sz="2400" dirty="0">
              <a:latin typeface="標楷體" panose="03000509000000000000" pitchFamily="65" charset="-120"/>
              <a:ea typeface="標楷體" panose="03000509000000000000" pitchFamily="65" charset="-120"/>
            </a:endParaRPr>
          </a:p>
          <a:p>
            <a:endParaRPr lang="zh-CN" altLang="en-US" sz="2400" dirty="0">
              <a:latin typeface="標楷體" panose="03000509000000000000" pitchFamily="65" charset="-120"/>
              <a:ea typeface="標楷體" panose="03000509000000000000" pitchFamily="65" charset="-120"/>
            </a:endParaRPr>
          </a:p>
        </p:txBody>
      </p:sp>
      <p:pic>
        <p:nvPicPr>
          <p:cNvPr id="3" name="圖片 2"/>
          <p:cNvPicPr>
            <a:picLocks noChangeAspect="1"/>
          </p:cNvPicPr>
          <p:nvPr/>
        </p:nvPicPr>
        <p:blipFill>
          <a:blip r:embed="rId2"/>
          <a:stretch>
            <a:fillRect/>
          </a:stretch>
        </p:blipFill>
        <p:spPr>
          <a:xfrm>
            <a:off x="1187624" y="1993404"/>
            <a:ext cx="6956611" cy="2206119"/>
          </a:xfrm>
          <a:prstGeom prst="rect">
            <a:avLst/>
          </a:prstGeom>
        </p:spPr>
      </p:pic>
    </p:spTree>
    <p:extLst>
      <p:ext uri="{BB962C8B-B14F-4D97-AF65-F5344CB8AC3E}">
        <p14:creationId xmlns:p14="http://schemas.microsoft.com/office/powerpoint/2010/main" val="23210115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2"/>
          <p:cNvSpPr/>
          <p:nvPr/>
        </p:nvSpPr>
        <p:spPr>
          <a:xfrm>
            <a:off x="467544" y="337220"/>
            <a:ext cx="7416824" cy="79208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p>
        </p:txBody>
      </p:sp>
      <p:sp>
        <p:nvSpPr>
          <p:cNvPr id="5" name="TextBox 4"/>
          <p:cNvSpPr txBox="1"/>
          <p:nvPr/>
        </p:nvSpPr>
        <p:spPr>
          <a:xfrm>
            <a:off x="611560" y="462072"/>
            <a:ext cx="6120680" cy="523220"/>
          </a:xfrm>
          <a:prstGeom prst="rect">
            <a:avLst/>
          </a:prstGeom>
          <a:noFill/>
        </p:spPr>
        <p:txBody>
          <a:bodyPr wrap="square" rtlCol="0">
            <a:spAutoFit/>
          </a:bodyPr>
          <a:lstStyle/>
          <a:p>
            <a:r>
              <a:rPr lang="zh-TW" altLang="en-US" sz="2800" dirty="0">
                <a:latin typeface="標楷體" panose="03000509000000000000" pitchFamily="65" charset="-120"/>
                <a:ea typeface="標楷體" panose="03000509000000000000" pitchFamily="65" charset="-120"/>
              </a:rPr>
              <a:t>二、計畫</a:t>
            </a:r>
            <a:r>
              <a:rPr lang="zh-TW" altLang="en-US" sz="2800" dirty="0" smtClean="0">
                <a:latin typeface="標楷體" panose="03000509000000000000" pitchFamily="65" charset="-120"/>
                <a:ea typeface="標楷體" panose="03000509000000000000" pitchFamily="65" charset="-120"/>
              </a:rPr>
              <a:t>經費支用</a:t>
            </a:r>
            <a:r>
              <a:rPr lang="en-US" altLang="zh-TW" sz="2800" dirty="0" smtClean="0">
                <a:latin typeface="標楷體" panose="03000509000000000000" pitchFamily="65" charset="-120"/>
                <a:ea typeface="標楷體" panose="03000509000000000000" pitchFamily="65" charset="-120"/>
              </a:rPr>
              <a:t>-</a:t>
            </a:r>
            <a:r>
              <a:rPr lang="zh-TW" altLang="en-US" sz="2800" dirty="0" smtClean="0">
                <a:latin typeface="標楷體" panose="03000509000000000000" pitchFamily="65" charset="-120"/>
                <a:ea typeface="標楷體" panose="03000509000000000000" pitchFamily="65" charset="-120"/>
              </a:rPr>
              <a:t>業務費</a:t>
            </a:r>
            <a:endParaRPr lang="zh-CN" altLang="en-US" sz="3200" b="1" dirty="0">
              <a:solidFill>
                <a:schemeClr val="tx1">
                  <a:lumMod val="85000"/>
                  <a:lumOff val="15000"/>
                </a:schemeClr>
              </a:solidFill>
              <a:latin typeface="標楷體" panose="03000509000000000000" pitchFamily="65" charset="-120"/>
              <a:ea typeface="標楷體" panose="03000509000000000000" pitchFamily="65" charset="-120"/>
            </a:endParaRPr>
          </a:p>
        </p:txBody>
      </p:sp>
      <p:sp>
        <p:nvSpPr>
          <p:cNvPr id="8" name="TextBox 4"/>
          <p:cNvSpPr txBox="1"/>
          <p:nvPr/>
        </p:nvSpPr>
        <p:spPr>
          <a:xfrm>
            <a:off x="323528" y="1110144"/>
            <a:ext cx="8352928" cy="4216539"/>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457200" indent="-457200">
              <a:buFont typeface="Wingdings" panose="05000000000000000000" pitchFamily="2" charset="2"/>
              <a:buChar char="l"/>
            </a:pPr>
            <a:r>
              <a:rPr lang="zh-TW" altLang="en-US" sz="2800" b="1" dirty="0" smtClean="0">
                <a:latin typeface="標楷體" panose="03000509000000000000" pitchFamily="65" charset="-120"/>
                <a:ea typeface="標楷體" panose="03000509000000000000" pitchFamily="65" charset="-120"/>
              </a:rPr>
              <a:t>講座鐘點費</a:t>
            </a:r>
            <a:r>
              <a:rPr lang="en-US" altLang="zh-TW" sz="2800" b="1" dirty="0" smtClean="0">
                <a:latin typeface="標楷體" panose="03000509000000000000" pitchFamily="65" charset="-120"/>
                <a:ea typeface="標楷體" panose="03000509000000000000" pitchFamily="65" charset="-120"/>
              </a:rPr>
              <a:t>(2/2)</a:t>
            </a:r>
          </a:p>
          <a:p>
            <a:pPr marL="800100" lvl="1" indent="-342900">
              <a:buFont typeface="Arial" panose="020B0604020202020204" pitchFamily="34" charset="0"/>
              <a:buChar char="•"/>
            </a:pPr>
            <a:r>
              <a:rPr lang="zh-TW" altLang="en-US" sz="2400" dirty="0" smtClean="0">
                <a:latin typeface="標楷體" panose="03000509000000000000" pitchFamily="65" charset="-120"/>
                <a:ea typeface="標楷體" panose="03000509000000000000" pitchFamily="65" charset="-120"/>
              </a:rPr>
              <a:t>協助教學並實際授課之講座助理，其支給數額按同一課程講座鐘點費減半支給。 </a:t>
            </a:r>
            <a:endParaRPr lang="en-US" altLang="zh-TW" sz="2400" dirty="0" smtClean="0">
              <a:latin typeface="標楷體" panose="03000509000000000000" pitchFamily="65" charset="-120"/>
              <a:ea typeface="標楷體" panose="03000509000000000000" pitchFamily="65" charset="-120"/>
            </a:endParaRPr>
          </a:p>
          <a:p>
            <a:pPr marL="800100" lvl="1" indent="-342900">
              <a:buFont typeface="Arial" panose="020B0604020202020204" pitchFamily="34" charset="0"/>
              <a:buChar char="•"/>
            </a:pPr>
            <a:r>
              <a:rPr lang="zh-TW" altLang="en-US" sz="2400" dirty="0" smtClean="0">
                <a:latin typeface="標楷體" panose="03000509000000000000" pitchFamily="65" charset="-120"/>
                <a:ea typeface="標楷體" panose="03000509000000000000" pitchFamily="65" charset="-120"/>
              </a:rPr>
              <a:t>主辦機關辦理專題演講，專題演講人員各場次報酬標準， 得衡酌講座國際</a:t>
            </a:r>
            <a:r>
              <a:rPr lang="en-US" altLang="zh-TW" sz="2400" dirty="0" smtClean="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內</a:t>
            </a:r>
            <a:r>
              <a:rPr lang="en-US" altLang="zh-TW" sz="2400" dirty="0" smtClean="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聲譽、學術地位、演講內容及延聘難易程度等相關條件自行核定支給</a:t>
            </a:r>
            <a:r>
              <a:rPr lang="en-US" altLang="zh-TW" sz="2400" dirty="0" smtClean="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校內簽准</a:t>
            </a:r>
            <a:r>
              <a:rPr lang="en-US" altLang="zh-TW" sz="2400" dirty="0" smtClean="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 </a:t>
            </a:r>
            <a:endParaRPr lang="en-US" altLang="zh-TW" sz="2400" dirty="0" smtClean="0">
              <a:latin typeface="標楷體" panose="03000509000000000000" pitchFamily="65" charset="-120"/>
              <a:ea typeface="標楷體" panose="03000509000000000000" pitchFamily="65" charset="-120"/>
            </a:endParaRPr>
          </a:p>
          <a:p>
            <a:pPr marL="800100" lvl="1" indent="-342900">
              <a:buFont typeface="Arial" panose="020B0604020202020204" pitchFamily="34" charset="0"/>
              <a:buChar char="•"/>
            </a:pPr>
            <a:r>
              <a:rPr lang="zh-TW" altLang="en-US" sz="2400" dirty="0" smtClean="0">
                <a:latin typeface="標楷體" panose="03000509000000000000" pitchFamily="65" charset="-120"/>
                <a:ea typeface="標楷體" panose="03000509000000000000" pitchFamily="65" charset="-120"/>
              </a:rPr>
              <a:t>主辦機關得衡酌實際情況，參照出差旅費相關規定，覈實支給外聘講座交通費及國內住宿費。  </a:t>
            </a:r>
            <a:endParaRPr lang="en-US" altLang="zh-TW" sz="2400" dirty="0" smtClean="0">
              <a:latin typeface="標楷體" panose="03000509000000000000" pitchFamily="65" charset="-120"/>
              <a:ea typeface="標楷體" panose="03000509000000000000" pitchFamily="65" charset="-120"/>
            </a:endParaRPr>
          </a:p>
          <a:p>
            <a:pPr marL="285750" indent="-285750">
              <a:buFont typeface="Wingdings" panose="05000000000000000000" pitchFamily="2" charset="2"/>
              <a:buChar char="l"/>
            </a:pPr>
            <a:endParaRPr lang="en-US" altLang="zh-CN" sz="2400" dirty="0" smtClean="0">
              <a:latin typeface="標楷體" panose="03000509000000000000" pitchFamily="65" charset="-120"/>
              <a:ea typeface="標楷體" panose="03000509000000000000" pitchFamily="65" charset="-120"/>
            </a:endParaRPr>
          </a:p>
          <a:p>
            <a:pPr marL="285750" indent="-285750">
              <a:buFont typeface="Wingdings" panose="05000000000000000000" pitchFamily="2" charset="2"/>
              <a:buChar char="l"/>
            </a:pPr>
            <a:endParaRPr lang="en-US" altLang="zh-CN" sz="2400" dirty="0">
              <a:latin typeface="標楷體" panose="03000509000000000000" pitchFamily="65" charset="-120"/>
              <a:ea typeface="標楷體" panose="03000509000000000000" pitchFamily="65" charset="-120"/>
            </a:endParaRPr>
          </a:p>
          <a:p>
            <a:endParaRPr lang="zh-CN" altLang="en-US" sz="24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15106322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2"/>
          <p:cNvSpPr/>
          <p:nvPr/>
        </p:nvSpPr>
        <p:spPr>
          <a:xfrm>
            <a:off x="467544" y="265212"/>
            <a:ext cx="7416824" cy="79208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p>
        </p:txBody>
      </p:sp>
      <p:sp>
        <p:nvSpPr>
          <p:cNvPr id="5" name="TextBox 4"/>
          <p:cNvSpPr txBox="1"/>
          <p:nvPr/>
        </p:nvSpPr>
        <p:spPr>
          <a:xfrm>
            <a:off x="611560" y="409228"/>
            <a:ext cx="6120680" cy="523220"/>
          </a:xfrm>
          <a:prstGeom prst="rect">
            <a:avLst/>
          </a:prstGeom>
          <a:noFill/>
        </p:spPr>
        <p:txBody>
          <a:bodyPr wrap="square" rtlCol="0">
            <a:spAutoFit/>
          </a:bodyPr>
          <a:lstStyle/>
          <a:p>
            <a:r>
              <a:rPr lang="zh-TW" altLang="en-US" sz="2800" dirty="0">
                <a:latin typeface="標楷體" panose="03000509000000000000" pitchFamily="65" charset="-120"/>
                <a:ea typeface="標楷體" panose="03000509000000000000" pitchFamily="65" charset="-120"/>
              </a:rPr>
              <a:t>二、計畫</a:t>
            </a:r>
            <a:r>
              <a:rPr lang="zh-TW" altLang="en-US" sz="2800" dirty="0" smtClean="0">
                <a:latin typeface="標楷體" panose="03000509000000000000" pitchFamily="65" charset="-120"/>
                <a:ea typeface="標楷體" panose="03000509000000000000" pitchFamily="65" charset="-120"/>
              </a:rPr>
              <a:t>經費支用</a:t>
            </a:r>
            <a:r>
              <a:rPr lang="en-US" altLang="zh-TW" sz="2800" dirty="0" smtClean="0">
                <a:latin typeface="標楷體" panose="03000509000000000000" pitchFamily="65" charset="-120"/>
                <a:ea typeface="標楷體" panose="03000509000000000000" pitchFamily="65" charset="-120"/>
              </a:rPr>
              <a:t>-</a:t>
            </a:r>
            <a:r>
              <a:rPr lang="zh-TW" altLang="en-US" sz="2800" dirty="0" smtClean="0">
                <a:latin typeface="標楷體" panose="03000509000000000000" pitchFamily="65" charset="-120"/>
                <a:ea typeface="標楷體" panose="03000509000000000000" pitchFamily="65" charset="-120"/>
              </a:rPr>
              <a:t>業務費</a:t>
            </a:r>
            <a:endParaRPr lang="zh-CN" altLang="en-US" sz="3200" b="1" dirty="0">
              <a:solidFill>
                <a:schemeClr val="tx1">
                  <a:lumMod val="85000"/>
                  <a:lumOff val="15000"/>
                </a:schemeClr>
              </a:solidFill>
              <a:latin typeface="標楷體" panose="03000509000000000000" pitchFamily="65" charset="-120"/>
              <a:ea typeface="標楷體" panose="03000509000000000000" pitchFamily="65" charset="-120"/>
            </a:endParaRPr>
          </a:p>
        </p:txBody>
      </p:sp>
      <p:sp>
        <p:nvSpPr>
          <p:cNvPr id="8" name="TextBox 4"/>
          <p:cNvSpPr txBox="1"/>
          <p:nvPr/>
        </p:nvSpPr>
        <p:spPr>
          <a:xfrm>
            <a:off x="323528" y="1115979"/>
            <a:ext cx="8928992" cy="4585871"/>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457200" indent="-457200">
              <a:buFont typeface="Wingdings" panose="05000000000000000000" pitchFamily="2" charset="2"/>
              <a:buChar char="l"/>
            </a:pPr>
            <a:r>
              <a:rPr lang="zh-HK" altLang="zh-TW" sz="2800" b="1" dirty="0" smtClean="0">
                <a:latin typeface="標楷體" panose="03000509000000000000" pitchFamily="65" charset="-120"/>
                <a:ea typeface="標楷體" panose="03000509000000000000" pitchFamily="65" charset="-120"/>
              </a:rPr>
              <a:t>辦理</a:t>
            </a:r>
            <a:r>
              <a:rPr lang="zh-HK" altLang="zh-TW" sz="2800" b="1" dirty="0">
                <a:latin typeface="標楷體" panose="03000509000000000000" pitchFamily="65" charset="-120"/>
                <a:ea typeface="標楷體" panose="03000509000000000000" pitchFamily="65" charset="-120"/>
              </a:rPr>
              <a:t>各類會議</a:t>
            </a:r>
            <a:r>
              <a:rPr lang="zh-TW" altLang="zh-TW" sz="2800" b="1" dirty="0">
                <a:latin typeface="標楷體" panose="03000509000000000000" pitchFamily="65" charset="-120"/>
                <a:ea typeface="標楷體" panose="03000509000000000000" pitchFamily="65" charset="-120"/>
              </a:rPr>
              <a:t>、</a:t>
            </a:r>
            <a:r>
              <a:rPr lang="zh-HK" altLang="zh-TW" sz="2800" b="1" dirty="0">
                <a:latin typeface="標楷體" panose="03000509000000000000" pitchFamily="65" charset="-120"/>
                <a:ea typeface="標楷體" panose="03000509000000000000" pitchFamily="65" charset="-120"/>
              </a:rPr>
              <a:t>講習</a:t>
            </a:r>
            <a:r>
              <a:rPr lang="zh-TW" altLang="zh-TW" sz="2800" b="1" dirty="0">
                <a:latin typeface="標楷體" panose="03000509000000000000" pitchFamily="65" charset="-120"/>
                <a:ea typeface="標楷體" panose="03000509000000000000" pitchFamily="65" charset="-120"/>
              </a:rPr>
              <a:t>、</a:t>
            </a:r>
            <a:r>
              <a:rPr lang="zh-HK" altLang="zh-TW" sz="2800" b="1" dirty="0">
                <a:latin typeface="標楷體" panose="03000509000000000000" pitchFamily="65" charset="-120"/>
                <a:ea typeface="標楷體" panose="03000509000000000000" pitchFamily="65" charset="-120"/>
              </a:rPr>
              <a:t>訓練及研討</a:t>
            </a:r>
            <a:r>
              <a:rPr lang="en-US" altLang="zh-TW" sz="2800" b="1" dirty="0">
                <a:latin typeface="標楷體" panose="03000509000000000000" pitchFamily="65" charset="-120"/>
                <a:ea typeface="標楷體" panose="03000509000000000000" pitchFamily="65" charset="-120"/>
              </a:rPr>
              <a:t>(</a:t>
            </a:r>
            <a:r>
              <a:rPr lang="zh-HK" altLang="zh-TW" sz="2800" b="1" dirty="0">
                <a:latin typeface="標楷體" panose="03000509000000000000" pitchFamily="65" charset="-120"/>
                <a:ea typeface="標楷體" panose="03000509000000000000" pitchFamily="65" charset="-120"/>
              </a:rPr>
              <a:t>習</a:t>
            </a:r>
            <a:r>
              <a:rPr lang="en-US" altLang="zh-TW" sz="2800" b="1" dirty="0">
                <a:latin typeface="標楷體" panose="03000509000000000000" pitchFamily="65" charset="-120"/>
                <a:ea typeface="標楷體" panose="03000509000000000000" pitchFamily="65" charset="-120"/>
              </a:rPr>
              <a:t>)</a:t>
            </a:r>
            <a:r>
              <a:rPr lang="zh-HK" altLang="zh-TW" sz="2800" b="1" dirty="0" smtClean="0">
                <a:latin typeface="標楷體" panose="03000509000000000000" pitchFamily="65" charset="-120"/>
                <a:ea typeface="標楷體" panose="03000509000000000000" pitchFamily="65" charset="-120"/>
              </a:rPr>
              <a:t>會</a:t>
            </a:r>
            <a:r>
              <a:rPr lang="en-US" altLang="zh-TW" sz="2800" b="1" dirty="0" smtClean="0">
                <a:latin typeface="標楷體" panose="03000509000000000000" pitchFamily="65" charset="-120"/>
                <a:ea typeface="標楷體" panose="03000509000000000000" pitchFamily="65" charset="-120"/>
              </a:rPr>
              <a:t>(1/3)</a:t>
            </a:r>
          </a:p>
          <a:p>
            <a:pPr marL="800100" lvl="1" indent="-342900">
              <a:buFont typeface="Arial" panose="020B0604020202020204" pitchFamily="34" charset="0"/>
              <a:buChar char="•"/>
            </a:pPr>
            <a:r>
              <a:rPr lang="zh-TW" altLang="zh-TW" sz="2400" dirty="0" smtClean="0">
                <a:latin typeface="標楷體" panose="03000509000000000000" pitchFamily="65" charset="-120"/>
                <a:ea typeface="標楷體" panose="03000509000000000000" pitchFamily="65" charset="-120"/>
              </a:rPr>
              <a:t>依「教育部及所屬機關</a:t>
            </a:r>
            <a:r>
              <a:rPr lang="en-US" altLang="zh-TW" sz="2400" dirty="0" smtClean="0">
                <a:latin typeface="標楷體" panose="03000509000000000000" pitchFamily="65" charset="-120"/>
                <a:ea typeface="標楷體" panose="03000509000000000000" pitchFamily="65" charset="-120"/>
              </a:rPr>
              <a:t>(</a:t>
            </a:r>
            <a:r>
              <a:rPr lang="zh-TW" altLang="zh-TW" sz="2400" dirty="0" smtClean="0">
                <a:latin typeface="標楷體" panose="03000509000000000000" pitchFamily="65" charset="-120"/>
                <a:ea typeface="標楷體" panose="03000509000000000000" pitchFamily="65" charset="-120"/>
              </a:rPr>
              <a:t>構</a:t>
            </a:r>
            <a:r>
              <a:rPr lang="en-US" altLang="zh-TW" sz="2400" dirty="0" smtClean="0">
                <a:latin typeface="標楷體" panose="03000509000000000000" pitchFamily="65" charset="-120"/>
                <a:ea typeface="標楷體" panose="03000509000000000000" pitchFamily="65" charset="-120"/>
              </a:rPr>
              <a:t>)</a:t>
            </a:r>
            <a:r>
              <a:rPr lang="zh-TW" altLang="zh-TW" sz="2400" dirty="0" smtClean="0">
                <a:latin typeface="標楷體" panose="03000509000000000000" pitchFamily="65" charset="-120"/>
                <a:ea typeface="標楷體" panose="03000509000000000000" pitchFamily="65" charset="-120"/>
              </a:rPr>
              <a:t>辦理各類會議講習訓練與研討</a:t>
            </a:r>
            <a:r>
              <a:rPr lang="en-US" altLang="zh-TW" sz="2400" dirty="0" smtClean="0">
                <a:latin typeface="標楷體" panose="03000509000000000000" pitchFamily="65" charset="-120"/>
                <a:ea typeface="標楷體" panose="03000509000000000000" pitchFamily="65" charset="-120"/>
              </a:rPr>
              <a:t>(</a:t>
            </a:r>
            <a:r>
              <a:rPr lang="zh-TW" altLang="zh-TW" sz="2400" dirty="0" smtClean="0">
                <a:latin typeface="標楷體" panose="03000509000000000000" pitchFamily="65" charset="-120"/>
                <a:ea typeface="標楷體" panose="03000509000000000000" pitchFamily="65" charset="-120"/>
              </a:rPr>
              <a:t>習</a:t>
            </a:r>
            <a:r>
              <a:rPr lang="en-US" altLang="zh-TW" sz="2400" dirty="0" smtClean="0">
                <a:latin typeface="標楷體" panose="03000509000000000000" pitchFamily="65" charset="-120"/>
                <a:ea typeface="標楷體" panose="03000509000000000000" pitchFamily="65" charset="-120"/>
              </a:rPr>
              <a:t>)</a:t>
            </a:r>
            <a:r>
              <a:rPr lang="zh-TW" altLang="zh-TW" sz="2400" dirty="0" smtClean="0">
                <a:latin typeface="標楷體" panose="03000509000000000000" pitchFamily="65" charset="-120"/>
                <a:ea typeface="標楷體" panose="03000509000000000000" pitchFamily="65" charset="-120"/>
              </a:rPr>
              <a:t>會管理要點」</a:t>
            </a:r>
            <a:r>
              <a:rPr lang="zh-TW" altLang="en-US" sz="2400" dirty="0" smtClean="0">
                <a:latin typeface="標楷體" panose="03000509000000000000" pitchFamily="65" charset="-120"/>
                <a:ea typeface="標楷體" panose="03000509000000000000" pitchFamily="65" charset="-120"/>
              </a:rPr>
              <a:t>辦理。</a:t>
            </a:r>
            <a:endParaRPr lang="en-US" altLang="zh-TW" sz="2400" dirty="0" smtClean="0">
              <a:latin typeface="標楷體" panose="03000509000000000000" pitchFamily="65" charset="-120"/>
              <a:ea typeface="標楷體" panose="03000509000000000000" pitchFamily="65" charset="-120"/>
            </a:endParaRPr>
          </a:p>
          <a:p>
            <a:pPr marL="800100" lvl="1" indent="-342900">
              <a:buFont typeface="Arial" panose="020B0604020202020204" pitchFamily="34" charset="0"/>
              <a:buChar char="•"/>
            </a:pPr>
            <a:r>
              <a:rPr lang="zh-TW" altLang="en-US" sz="2400" dirty="0" smtClean="0">
                <a:latin typeface="標楷體" panose="03000509000000000000" pitchFamily="65" charset="-120"/>
                <a:ea typeface="標楷體" panose="03000509000000000000" pitchFamily="65" charset="-120"/>
              </a:rPr>
              <a:t>國際性</a:t>
            </a:r>
            <a:r>
              <a:rPr lang="zh-TW" altLang="en-US" sz="2400" dirty="0">
                <a:latin typeface="標楷體" panose="03000509000000000000" pitchFamily="65" charset="-120"/>
                <a:ea typeface="標楷體" panose="03000509000000000000" pitchFamily="65" charset="-120"/>
              </a:rPr>
              <a:t>會議、研討會：</a:t>
            </a:r>
          </a:p>
          <a:p>
            <a:pPr lvl="2"/>
            <a:r>
              <a:rPr lang="en-US" altLang="zh-TW" sz="2400" dirty="0">
                <a:latin typeface="標楷體" panose="03000509000000000000" pitchFamily="65" charset="-120"/>
                <a:ea typeface="標楷體" panose="03000509000000000000" pitchFamily="65" charset="-120"/>
              </a:rPr>
              <a:t>1.</a:t>
            </a:r>
            <a:r>
              <a:rPr lang="zh-TW" altLang="en-US" sz="2400" dirty="0">
                <a:latin typeface="標楷體" panose="03000509000000000000" pitchFamily="65" charset="-120"/>
                <a:ea typeface="標楷體" panose="03000509000000000000" pitchFamily="65" charset="-120"/>
              </a:rPr>
              <a:t>由國際性學術組織授權主辦或與該學術組織聯合舉辦。</a:t>
            </a:r>
          </a:p>
          <a:p>
            <a:pPr lvl="2"/>
            <a:r>
              <a:rPr lang="en-US" altLang="zh-TW" sz="2400" dirty="0">
                <a:latin typeface="標楷體" panose="03000509000000000000" pitchFamily="65" charset="-120"/>
                <a:ea typeface="標楷體" panose="03000509000000000000" pitchFamily="65" charset="-120"/>
              </a:rPr>
              <a:t>2.</a:t>
            </a:r>
            <a:r>
              <a:rPr lang="zh-TW" altLang="en-US" sz="2400" dirty="0">
                <a:latin typeface="標楷體" panose="03000509000000000000" pitchFamily="65" charset="-120"/>
                <a:ea typeface="標楷體" panose="03000509000000000000" pitchFamily="65" charset="-120"/>
              </a:rPr>
              <a:t>國際性學術組織正式認可在我國舉辦。</a:t>
            </a:r>
          </a:p>
          <a:p>
            <a:pPr lvl="2"/>
            <a:r>
              <a:rPr lang="en-US" altLang="zh-TW" sz="2400" dirty="0">
                <a:latin typeface="標楷體" panose="03000509000000000000" pitchFamily="65" charset="-120"/>
                <a:ea typeface="標楷體" panose="03000509000000000000" pitchFamily="65" charset="-120"/>
              </a:rPr>
              <a:t>3.</a:t>
            </a:r>
            <a:r>
              <a:rPr lang="zh-TW" altLang="en-US" sz="2400" dirty="0">
                <a:latin typeface="標楷體" panose="03000509000000000000" pitchFamily="65" charset="-120"/>
                <a:ea typeface="標楷體" panose="03000509000000000000" pitchFamily="65" charset="-120"/>
              </a:rPr>
              <a:t>國內學術組織授權辦理之國際學術研討會。</a:t>
            </a:r>
          </a:p>
          <a:p>
            <a:pPr lvl="2"/>
            <a:r>
              <a:rPr lang="en-US" altLang="zh-TW" sz="2400" dirty="0">
                <a:latin typeface="標楷體" panose="03000509000000000000" pitchFamily="65" charset="-120"/>
                <a:ea typeface="標楷體" panose="03000509000000000000" pitchFamily="65" charset="-120"/>
              </a:rPr>
              <a:t>4.</a:t>
            </a:r>
            <a:r>
              <a:rPr lang="zh-TW" altLang="en-US" sz="2400" dirty="0">
                <a:latin typeface="標楷體" panose="03000509000000000000" pitchFamily="65" charset="-120"/>
                <a:ea typeface="標楷體" panose="03000509000000000000" pitchFamily="65" charset="-120"/>
              </a:rPr>
              <a:t>國內自行主辦之國際學術研討會。</a:t>
            </a:r>
          </a:p>
          <a:p>
            <a:pPr lvl="2"/>
            <a:r>
              <a:rPr lang="zh-TW" altLang="en-US" sz="2400" dirty="0">
                <a:solidFill>
                  <a:srgbClr val="FFC000"/>
                </a:solidFill>
                <a:latin typeface="標楷體" panose="03000509000000000000" pitchFamily="65" charset="-120"/>
                <a:ea typeface="標楷體" panose="03000509000000000000" pitchFamily="65" charset="-120"/>
              </a:rPr>
              <a:t>但不包括僅邀請國外人士來我國演講及授課者</a:t>
            </a:r>
            <a:r>
              <a:rPr lang="zh-TW" altLang="en-US" sz="2400" dirty="0">
                <a:latin typeface="標楷體" panose="03000509000000000000" pitchFamily="65" charset="-120"/>
                <a:ea typeface="標楷體" panose="03000509000000000000" pitchFamily="65" charset="-120"/>
              </a:rPr>
              <a:t>。</a:t>
            </a:r>
            <a:endParaRPr lang="en-US" altLang="zh-TW" sz="2400" dirty="0" smtClean="0">
              <a:latin typeface="標楷體" panose="03000509000000000000" pitchFamily="65" charset="-120"/>
              <a:ea typeface="標楷體" panose="03000509000000000000" pitchFamily="65" charset="-120"/>
            </a:endParaRPr>
          </a:p>
          <a:p>
            <a:pPr marL="800100" lvl="1" indent="-342900">
              <a:buFont typeface="Arial" panose="020B0604020202020204" pitchFamily="34" charset="0"/>
              <a:buChar char="•"/>
            </a:pPr>
            <a:endParaRPr lang="en-US" altLang="zh-CN" sz="2400" dirty="0" smtClean="0">
              <a:latin typeface="標楷體" panose="03000509000000000000" pitchFamily="65" charset="-120"/>
              <a:ea typeface="標楷體" panose="03000509000000000000" pitchFamily="65" charset="-120"/>
            </a:endParaRPr>
          </a:p>
          <a:p>
            <a:pPr marL="285750" indent="-285750">
              <a:buFont typeface="Wingdings" panose="05000000000000000000" pitchFamily="2" charset="2"/>
              <a:buChar char="l"/>
            </a:pPr>
            <a:endParaRPr lang="en-US" altLang="zh-CN" sz="2400" dirty="0">
              <a:latin typeface="標楷體" panose="03000509000000000000" pitchFamily="65" charset="-120"/>
              <a:ea typeface="標楷體" panose="03000509000000000000" pitchFamily="65" charset="-120"/>
            </a:endParaRPr>
          </a:p>
          <a:p>
            <a:endParaRPr lang="zh-CN" altLang="en-US" sz="24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7004477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2"/>
          <p:cNvSpPr/>
          <p:nvPr/>
        </p:nvSpPr>
        <p:spPr>
          <a:xfrm>
            <a:off x="467544" y="265212"/>
            <a:ext cx="7416824" cy="79208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p>
        </p:txBody>
      </p:sp>
      <p:sp>
        <p:nvSpPr>
          <p:cNvPr id="5" name="TextBox 4"/>
          <p:cNvSpPr txBox="1"/>
          <p:nvPr/>
        </p:nvSpPr>
        <p:spPr>
          <a:xfrm>
            <a:off x="611560" y="409228"/>
            <a:ext cx="6120680" cy="523220"/>
          </a:xfrm>
          <a:prstGeom prst="rect">
            <a:avLst/>
          </a:prstGeom>
          <a:noFill/>
        </p:spPr>
        <p:txBody>
          <a:bodyPr wrap="square" rtlCol="0">
            <a:spAutoFit/>
          </a:bodyPr>
          <a:lstStyle/>
          <a:p>
            <a:r>
              <a:rPr lang="zh-TW" altLang="en-US" sz="2800" dirty="0">
                <a:latin typeface="標楷體" panose="03000509000000000000" pitchFamily="65" charset="-120"/>
                <a:ea typeface="標楷體" panose="03000509000000000000" pitchFamily="65" charset="-120"/>
              </a:rPr>
              <a:t>二、計畫</a:t>
            </a:r>
            <a:r>
              <a:rPr lang="zh-TW" altLang="en-US" sz="2800" dirty="0" smtClean="0">
                <a:latin typeface="標楷體" panose="03000509000000000000" pitchFamily="65" charset="-120"/>
                <a:ea typeface="標楷體" panose="03000509000000000000" pitchFamily="65" charset="-120"/>
              </a:rPr>
              <a:t>經費支用</a:t>
            </a:r>
            <a:r>
              <a:rPr lang="en-US" altLang="zh-TW" sz="2800" dirty="0" smtClean="0">
                <a:latin typeface="標楷體" panose="03000509000000000000" pitchFamily="65" charset="-120"/>
                <a:ea typeface="標楷體" panose="03000509000000000000" pitchFamily="65" charset="-120"/>
              </a:rPr>
              <a:t>-</a:t>
            </a:r>
            <a:r>
              <a:rPr lang="zh-TW" altLang="en-US" sz="2800" dirty="0" smtClean="0">
                <a:latin typeface="標楷體" panose="03000509000000000000" pitchFamily="65" charset="-120"/>
                <a:ea typeface="標楷體" panose="03000509000000000000" pitchFamily="65" charset="-120"/>
              </a:rPr>
              <a:t>業務費</a:t>
            </a:r>
            <a:endParaRPr lang="zh-CN" altLang="en-US" sz="3200" b="1" dirty="0">
              <a:solidFill>
                <a:schemeClr val="tx1">
                  <a:lumMod val="85000"/>
                  <a:lumOff val="15000"/>
                </a:schemeClr>
              </a:solidFill>
              <a:latin typeface="標楷體" panose="03000509000000000000" pitchFamily="65" charset="-120"/>
              <a:ea typeface="標楷體" panose="03000509000000000000" pitchFamily="65" charset="-120"/>
            </a:endParaRPr>
          </a:p>
        </p:txBody>
      </p:sp>
      <p:sp>
        <p:nvSpPr>
          <p:cNvPr id="8" name="TextBox 4"/>
          <p:cNvSpPr txBox="1"/>
          <p:nvPr/>
        </p:nvSpPr>
        <p:spPr>
          <a:xfrm>
            <a:off x="467544" y="1076464"/>
            <a:ext cx="8352928" cy="1631216"/>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457200" indent="-457200">
              <a:buFont typeface="Wingdings" panose="05000000000000000000" pitchFamily="2" charset="2"/>
              <a:buChar char="l"/>
            </a:pPr>
            <a:r>
              <a:rPr lang="zh-HK" altLang="zh-TW" sz="2800" b="1" dirty="0" smtClean="0">
                <a:latin typeface="標楷體" panose="03000509000000000000" pitchFamily="65" charset="-120"/>
                <a:ea typeface="標楷體" panose="03000509000000000000" pitchFamily="65" charset="-120"/>
              </a:rPr>
              <a:t>辦理</a:t>
            </a:r>
            <a:r>
              <a:rPr lang="zh-HK" altLang="zh-TW" sz="2800" b="1" dirty="0">
                <a:latin typeface="標楷體" panose="03000509000000000000" pitchFamily="65" charset="-120"/>
                <a:ea typeface="標楷體" panose="03000509000000000000" pitchFamily="65" charset="-120"/>
              </a:rPr>
              <a:t>各類會議</a:t>
            </a:r>
            <a:r>
              <a:rPr lang="zh-TW" altLang="zh-TW" sz="2800" b="1" dirty="0">
                <a:latin typeface="標楷體" panose="03000509000000000000" pitchFamily="65" charset="-120"/>
                <a:ea typeface="標楷體" panose="03000509000000000000" pitchFamily="65" charset="-120"/>
              </a:rPr>
              <a:t>、</a:t>
            </a:r>
            <a:r>
              <a:rPr lang="zh-HK" altLang="zh-TW" sz="2800" b="1" dirty="0">
                <a:latin typeface="標楷體" panose="03000509000000000000" pitchFamily="65" charset="-120"/>
                <a:ea typeface="標楷體" panose="03000509000000000000" pitchFamily="65" charset="-120"/>
              </a:rPr>
              <a:t>講習</a:t>
            </a:r>
            <a:r>
              <a:rPr lang="zh-TW" altLang="zh-TW" sz="2800" b="1" dirty="0">
                <a:latin typeface="標楷體" panose="03000509000000000000" pitchFamily="65" charset="-120"/>
                <a:ea typeface="標楷體" panose="03000509000000000000" pitchFamily="65" charset="-120"/>
              </a:rPr>
              <a:t>、</a:t>
            </a:r>
            <a:r>
              <a:rPr lang="zh-HK" altLang="zh-TW" sz="2800" b="1" dirty="0">
                <a:latin typeface="標楷體" panose="03000509000000000000" pitchFamily="65" charset="-120"/>
                <a:ea typeface="標楷體" panose="03000509000000000000" pitchFamily="65" charset="-120"/>
              </a:rPr>
              <a:t>訓練及研討</a:t>
            </a:r>
            <a:r>
              <a:rPr lang="en-US" altLang="zh-TW" sz="2800" b="1" dirty="0">
                <a:latin typeface="標楷體" panose="03000509000000000000" pitchFamily="65" charset="-120"/>
                <a:ea typeface="標楷體" panose="03000509000000000000" pitchFamily="65" charset="-120"/>
              </a:rPr>
              <a:t>(</a:t>
            </a:r>
            <a:r>
              <a:rPr lang="zh-HK" altLang="zh-TW" sz="2800" b="1" dirty="0">
                <a:latin typeface="標楷體" panose="03000509000000000000" pitchFamily="65" charset="-120"/>
                <a:ea typeface="標楷體" panose="03000509000000000000" pitchFamily="65" charset="-120"/>
              </a:rPr>
              <a:t>習</a:t>
            </a:r>
            <a:r>
              <a:rPr lang="en-US" altLang="zh-TW" sz="2800" b="1" dirty="0">
                <a:latin typeface="標楷體" panose="03000509000000000000" pitchFamily="65" charset="-120"/>
                <a:ea typeface="標楷體" panose="03000509000000000000" pitchFamily="65" charset="-120"/>
              </a:rPr>
              <a:t>)</a:t>
            </a:r>
            <a:r>
              <a:rPr lang="zh-HK" altLang="zh-TW" sz="2800" b="1" dirty="0" smtClean="0">
                <a:latin typeface="標楷體" panose="03000509000000000000" pitchFamily="65" charset="-120"/>
                <a:ea typeface="標楷體" panose="03000509000000000000" pitchFamily="65" charset="-120"/>
              </a:rPr>
              <a:t>會</a:t>
            </a:r>
            <a:r>
              <a:rPr lang="en-US" altLang="zh-TW" sz="2800" b="1" dirty="0" smtClean="0">
                <a:latin typeface="標楷體" panose="03000509000000000000" pitchFamily="65" charset="-120"/>
                <a:ea typeface="標楷體" panose="03000509000000000000" pitchFamily="65" charset="-120"/>
              </a:rPr>
              <a:t>(2/3)</a:t>
            </a:r>
          </a:p>
          <a:p>
            <a:pPr marL="800100" lvl="1" indent="-342900">
              <a:buFont typeface="Arial" panose="020B0604020202020204" pitchFamily="34" charset="0"/>
              <a:buChar char="•"/>
            </a:pPr>
            <a:r>
              <a:rPr lang="zh-TW" altLang="en-US" sz="2400" dirty="0" smtClean="0">
                <a:latin typeface="標楷體" panose="03000509000000000000" pitchFamily="65" charset="-120"/>
                <a:ea typeface="標楷體" panose="03000509000000000000" pitchFamily="65" charset="-120"/>
              </a:rPr>
              <a:t> </a:t>
            </a:r>
            <a:endParaRPr lang="en-US" altLang="zh-CN" sz="2400" dirty="0" smtClean="0">
              <a:latin typeface="標楷體" panose="03000509000000000000" pitchFamily="65" charset="-120"/>
              <a:ea typeface="標楷體" panose="03000509000000000000" pitchFamily="65" charset="-120"/>
            </a:endParaRPr>
          </a:p>
          <a:p>
            <a:pPr marL="285750" indent="-285750">
              <a:buFont typeface="Wingdings" panose="05000000000000000000" pitchFamily="2" charset="2"/>
              <a:buChar char="l"/>
            </a:pPr>
            <a:endParaRPr lang="en-US" altLang="zh-CN" sz="2400" dirty="0">
              <a:latin typeface="標楷體" panose="03000509000000000000" pitchFamily="65" charset="-120"/>
              <a:ea typeface="標楷體" panose="03000509000000000000" pitchFamily="65" charset="-120"/>
            </a:endParaRPr>
          </a:p>
          <a:p>
            <a:endParaRPr lang="zh-CN" altLang="en-US" sz="2400" dirty="0">
              <a:latin typeface="標楷體" panose="03000509000000000000" pitchFamily="65" charset="-120"/>
              <a:ea typeface="標楷體" panose="03000509000000000000" pitchFamily="65" charset="-120"/>
            </a:endParaRPr>
          </a:p>
        </p:txBody>
      </p:sp>
      <p:graphicFrame>
        <p:nvGraphicFramePr>
          <p:cNvPr id="3" name="表格 2"/>
          <p:cNvGraphicFramePr>
            <a:graphicFrameLocks noGrp="1"/>
          </p:cNvGraphicFramePr>
          <p:nvPr>
            <p:extLst>
              <p:ext uri="{D42A27DB-BD31-4B8C-83A1-F6EECF244321}">
                <p14:modId xmlns:p14="http://schemas.microsoft.com/office/powerpoint/2010/main" val="3374023445"/>
              </p:ext>
            </p:extLst>
          </p:nvPr>
        </p:nvGraphicFramePr>
        <p:xfrm>
          <a:off x="1043608" y="1561357"/>
          <a:ext cx="7848872" cy="3428068"/>
        </p:xfrm>
        <a:graphic>
          <a:graphicData uri="http://schemas.openxmlformats.org/drawingml/2006/table">
            <a:tbl>
              <a:tblPr firstRow="1" bandRow="1">
                <a:tableStyleId>{93296810-A885-4BE3-A3E7-6D5BEEA58F35}</a:tableStyleId>
              </a:tblPr>
              <a:tblGrid>
                <a:gridCol w="1794131">
                  <a:extLst>
                    <a:ext uri="{9D8B030D-6E8A-4147-A177-3AD203B41FA5}">
                      <a16:colId xmlns:a16="http://schemas.microsoft.com/office/drawing/2014/main" val="879533535"/>
                    </a:ext>
                  </a:extLst>
                </a:gridCol>
                <a:gridCol w="3220426">
                  <a:extLst>
                    <a:ext uri="{9D8B030D-6E8A-4147-A177-3AD203B41FA5}">
                      <a16:colId xmlns:a16="http://schemas.microsoft.com/office/drawing/2014/main" val="2767892131"/>
                    </a:ext>
                  </a:extLst>
                </a:gridCol>
                <a:gridCol w="2834315">
                  <a:extLst>
                    <a:ext uri="{9D8B030D-6E8A-4147-A177-3AD203B41FA5}">
                      <a16:colId xmlns:a16="http://schemas.microsoft.com/office/drawing/2014/main" val="3398497959"/>
                    </a:ext>
                  </a:extLst>
                </a:gridCol>
              </a:tblGrid>
              <a:tr h="318174">
                <a:tc>
                  <a:txBody>
                    <a:bodyPr/>
                    <a:lstStyle/>
                    <a:p>
                      <a:r>
                        <a:rPr lang="zh-TW" altLang="en-US" sz="1400" dirty="0" smtClean="0">
                          <a:latin typeface="標楷體" panose="03000509000000000000" pitchFamily="65" charset="-120"/>
                          <a:ea typeface="標楷體" panose="03000509000000000000" pitchFamily="65" charset="-120"/>
                        </a:rPr>
                        <a:t>參加對象</a:t>
                      </a:r>
                      <a:r>
                        <a:rPr lang="en-US" altLang="zh-TW" sz="1400" dirty="0" smtClean="0">
                          <a:latin typeface="標楷體" panose="03000509000000000000" pitchFamily="65" charset="-120"/>
                          <a:ea typeface="標楷體" panose="03000509000000000000" pitchFamily="65" charset="-120"/>
                        </a:rPr>
                        <a:t>/</a:t>
                      </a:r>
                      <a:r>
                        <a:rPr lang="zh-TW" altLang="en-US" sz="1400" dirty="0" smtClean="0">
                          <a:latin typeface="標楷體" panose="03000509000000000000" pitchFamily="65" charset="-120"/>
                          <a:ea typeface="標楷體" panose="03000509000000000000" pitchFamily="65" charset="-120"/>
                        </a:rPr>
                        <a:t>會議種類</a:t>
                      </a:r>
                      <a:endParaRPr lang="zh-TW" altLang="en-US" sz="1400" dirty="0">
                        <a:latin typeface="標楷體" panose="03000509000000000000" pitchFamily="65" charset="-120"/>
                        <a:ea typeface="標楷體" panose="03000509000000000000" pitchFamily="65" charset="-120"/>
                      </a:endParaRPr>
                    </a:p>
                  </a:txBody>
                  <a:tcPr/>
                </a:tc>
                <a:tc>
                  <a:txBody>
                    <a:bodyPr/>
                    <a:lstStyle/>
                    <a:p>
                      <a:r>
                        <a:rPr lang="zh-TW" altLang="en-US" sz="1600" dirty="0" smtClean="0">
                          <a:latin typeface="標楷體" panose="03000509000000000000" pitchFamily="65" charset="-120"/>
                          <a:ea typeface="標楷體" panose="03000509000000000000" pitchFamily="65" charset="-120"/>
                        </a:rPr>
                        <a:t>膳費</a:t>
                      </a:r>
                      <a:endParaRPr lang="zh-TW" altLang="en-US" sz="1600" dirty="0">
                        <a:latin typeface="標楷體" panose="03000509000000000000" pitchFamily="65" charset="-120"/>
                        <a:ea typeface="標楷體" panose="03000509000000000000" pitchFamily="65" charset="-120"/>
                      </a:endParaRPr>
                    </a:p>
                  </a:txBody>
                  <a:tcPr/>
                </a:tc>
                <a:tc>
                  <a:txBody>
                    <a:bodyPr/>
                    <a:lstStyle/>
                    <a:p>
                      <a:r>
                        <a:rPr lang="zh-TW" altLang="en-US" sz="1600" smtClean="0">
                          <a:latin typeface="標楷體" panose="03000509000000000000" pitchFamily="65" charset="-120"/>
                          <a:ea typeface="標楷體" panose="03000509000000000000" pitchFamily="65" charset="-120"/>
                        </a:rPr>
                        <a:t>住宿費</a:t>
                      </a:r>
                      <a:endParaRPr lang="zh-TW" altLang="en-US" sz="1600" dirty="0">
                        <a:latin typeface="標楷體" panose="03000509000000000000" pitchFamily="65" charset="-120"/>
                        <a:ea typeface="標楷體" panose="03000509000000000000" pitchFamily="65" charset="-120"/>
                      </a:endParaRPr>
                    </a:p>
                  </a:txBody>
                  <a:tcPr/>
                </a:tc>
                <a:extLst>
                  <a:ext uri="{0D108BD9-81ED-4DB2-BD59-A6C34878D82A}">
                    <a16:rowId xmlns:a16="http://schemas.microsoft.com/office/drawing/2014/main" val="3115040302"/>
                  </a:ext>
                </a:extLst>
              </a:tr>
              <a:tr h="99684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機關（構）人員	</a:t>
                      </a:r>
                    </a:p>
                  </a:txBody>
                  <a:tcPr/>
                </a:tc>
                <a:tc>
                  <a:txBody>
                    <a:bodyPr/>
                    <a:lstStyle/>
                    <a:p>
                      <a:r>
                        <a:rPr lang="zh-TW" altLang="en-US"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每人每日</a:t>
                      </a:r>
                      <a:r>
                        <a:rPr lang="en-US" altLang="zh-TW"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250</a:t>
                      </a:r>
                      <a:r>
                        <a:rPr lang="zh-TW" altLang="en-US"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元，午、晚餐每餐單價</a:t>
                      </a:r>
                      <a:r>
                        <a:rPr lang="en-US" altLang="zh-TW"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80</a:t>
                      </a:r>
                      <a:r>
                        <a:rPr lang="zh-TW" altLang="en-US"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元內。</a:t>
                      </a:r>
                      <a:endParaRPr lang="en-US" altLang="zh-TW"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endParaRPr>
                    </a:p>
                    <a:p>
                      <a:r>
                        <a:rPr lang="zh-TW" altLang="en-US"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不提供早餐，其一日膳費</a:t>
                      </a:r>
                      <a:r>
                        <a:rPr lang="en-US" altLang="zh-TW"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200</a:t>
                      </a:r>
                      <a:r>
                        <a:rPr lang="zh-TW" altLang="en-US" sz="1600" b="0" i="0" u="none" strike="noStrike" kern="1200" baseline="0" smtClean="0">
                          <a:solidFill>
                            <a:schemeClr val="dk1"/>
                          </a:solidFill>
                          <a:latin typeface="標楷體" panose="03000509000000000000" pitchFamily="65" charset="-120"/>
                          <a:ea typeface="標楷體" panose="03000509000000000000" pitchFamily="65" charset="-120"/>
                          <a:cs typeface="+mn-cs"/>
                        </a:rPr>
                        <a:t>元。</a:t>
                      </a:r>
                      <a:endParaRPr lang="en-US" altLang="zh-TW"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endParaRPr>
                    </a:p>
                    <a:p>
                      <a:r>
                        <a:rPr lang="zh-TW" altLang="en-US"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辦理半日者，每人膳費上限</a:t>
                      </a:r>
                      <a:r>
                        <a:rPr lang="en-US" altLang="zh-TW"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120</a:t>
                      </a:r>
                      <a:r>
                        <a:rPr lang="zh-TW" altLang="en-US"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元。</a:t>
                      </a:r>
                      <a:endParaRPr lang="en-US" altLang="zh-TW"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比照國內出差旅費報支要點	</a:t>
                      </a:r>
                    </a:p>
                  </a:txBody>
                  <a:tcPr/>
                </a:tc>
                <a:extLst>
                  <a:ext uri="{0D108BD9-81ED-4DB2-BD59-A6C34878D82A}">
                    <a16:rowId xmlns:a16="http://schemas.microsoft.com/office/drawing/2014/main" val="2488809866"/>
                  </a:ext>
                </a:extLst>
              </a:tr>
              <a:tr h="528797">
                <a:tc>
                  <a:txBody>
                    <a:bodyPr/>
                    <a:lstStyle/>
                    <a:p>
                      <a:r>
                        <a:rPr lang="zh-TW" altLang="en-US"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機關（構）以外人士</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每人每日</a:t>
                      </a:r>
                      <a:r>
                        <a:rPr lang="en-US" altLang="zh-TW"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500</a:t>
                      </a:r>
                      <a:r>
                        <a:rPr lang="zh-TW" altLang="en-US"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元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比照國內出差旅費報支要點規定簡任級以下人員基準</a:t>
                      </a:r>
                    </a:p>
                  </a:txBody>
                  <a:tcPr/>
                </a:tc>
                <a:extLst>
                  <a:ext uri="{0D108BD9-81ED-4DB2-BD59-A6C34878D82A}">
                    <a16:rowId xmlns:a16="http://schemas.microsoft.com/office/drawing/2014/main" val="3391689905"/>
                  </a:ext>
                </a:extLst>
              </a:tr>
              <a:tr h="52879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國際性會議、研討會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每人每日</a:t>
                      </a:r>
                      <a:r>
                        <a:rPr lang="en-US" altLang="zh-TW"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1,000</a:t>
                      </a:r>
                      <a:r>
                        <a:rPr lang="zh-TW" altLang="en-US"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元	</a:t>
                      </a:r>
                    </a:p>
                    <a:p>
                      <a:endParaRPr lang="zh-TW" altLang="en-US" sz="1600" dirty="0">
                        <a:latin typeface="標楷體" panose="03000509000000000000" pitchFamily="65" charset="-120"/>
                        <a:ea typeface="標楷體" panose="03000509000000000000" pitchFamily="65" charset="-120"/>
                      </a:endParaRPr>
                    </a:p>
                  </a:txBody>
                  <a:tcPr/>
                </a:tc>
                <a:tc>
                  <a:txBody>
                    <a:bodyPr/>
                    <a:lstStyle/>
                    <a:p>
                      <a:r>
                        <a:rPr lang="zh-TW" altLang="en-US"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每日住宿費</a:t>
                      </a:r>
                      <a:r>
                        <a:rPr lang="en-US" altLang="zh-TW"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2,000</a:t>
                      </a:r>
                      <a:r>
                        <a:rPr lang="zh-TW" altLang="en-US"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元，</a:t>
                      </a:r>
                    </a:p>
                    <a:p>
                      <a:r>
                        <a:rPr lang="zh-TW" altLang="en-US"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外賓每日住宿費</a:t>
                      </a:r>
                      <a:r>
                        <a:rPr lang="en-US" altLang="zh-TW"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4,000</a:t>
                      </a:r>
                      <a:r>
                        <a:rPr lang="zh-TW" altLang="en-US"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元</a:t>
                      </a:r>
                    </a:p>
                  </a:txBody>
                  <a:tcPr/>
                </a:tc>
                <a:extLst>
                  <a:ext uri="{0D108BD9-81ED-4DB2-BD59-A6C34878D82A}">
                    <a16:rowId xmlns:a16="http://schemas.microsoft.com/office/drawing/2014/main" val="2899958060"/>
                  </a:ext>
                </a:extLst>
              </a:tr>
              <a:tr h="867748">
                <a:tc gridSpan="3">
                  <a:txBody>
                    <a:bodyPr/>
                    <a:lstStyle/>
                    <a:p>
                      <a:r>
                        <a:rPr lang="zh-TW" altLang="en-US"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rPr>
                        <a:t>以上費用皆需檢據覈實報支。</a:t>
                      </a:r>
                      <a:endParaRPr lang="en-US" altLang="zh-TW" sz="1600" b="0" i="0" u="none" strike="noStrike" kern="1200" baseline="0" dirty="0" smtClean="0">
                        <a:solidFill>
                          <a:schemeClr val="dk1"/>
                        </a:solidFill>
                        <a:latin typeface="標楷體" panose="03000509000000000000" pitchFamily="65" charset="-120"/>
                        <a:ea typeface="標楷體" panose="03000509000000000000" pitchFamily="65" charset="-120"/>
                        <a:cs typeface="+mn-cs"/>
                      </a:endParaRPr>
                    </a:p>
                  </a:txBody>
                  <a:tcPr/>
                </a:tc>
                <a:tc hMerge="1">
                  <a:txBody>
                    <a:bodyPr/>
                    <a:lstStyle/>
                    <a:p>
                      <a:endParaRPr lang="zh-TW" altLang="en-US" dirty="0"/>
                    </a:p>
                  </a:txBody>
                  <a:tcPr/>
                </a:tc>
                <a:tc hMerge="1">
                  <a:txBody>
                    <a:bodyPr/>
                    <a:lstStyle/>
                    <a:p>
                      <a:endParaRPr lang="zh-TW" altLang="en-US" dirty="0"/>
                    </a:p>
                  </a:txBody>
                  <a:tcPr/>
                </a:tc>
                <a:extLst>
                  <a:ext uri="{0D108BD9-81ED-4DB2-BD59-A6C34878D82A}">
                    <a16:rowId xmlns:a16="http://schemas.microsoft.com/office/drawing/2014/main" val="3983540454"/>
                  </a:ext>
                </a:extLst>
              </a:tr>
            </a:tbl>
          </a:graphicData>
        </a:graphic>
      </p:graphicFrame>
    </p:spTree>
    <p:extLst>
      <p:ext uri="{BB962C8B-B14F-4D97-AF65-F5344CB8AC3E}">
        <p14:creationId xmlns:p14="http://schemas.microsoft.com/office/powerpoint/2010/main" val="19047899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2"/>
          <p:cNvSpPr/>
          <p:nvPr/>
        </p:nvSpPr>
        <p:spPr>
          <a:xfrm>
            <a:off x="467544" y="265212"/>
            <a:ext cx="7416824" cy="79208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p>
        </p:txBody>
      </p:sp>
      <p:sp>
        <p:nvSpPr>
          <p:cNvPr id="5" name="TextBox 4"/>
          <p:cNvSpPr txBox="1"/>
          <p:nvPr/>
        </p:nvSpPr>
        <p:spPr>
          <a:xfrm>
            <a:off x="611560" y="409228"/>
            <a:ext cx="6120680" cy="523220"/>
          </a:xfrm>
          <a:prstGeom prst="rect">
            <a:avLst/>
          </a:prstGeom>
          <a:noFill/>
        </p:spPr>
        <p:txBody>
          <a:bodyPr wrap="square" rtlCol="0">
            <a:spAutoFit/>
          </a:bodyPr>
          <a:lstStyle/>
          <a:p>
            <a:r>
              <a:rPr lang="zh-TW" altLang="en-US" sz="2800" dirty="0">
                <a:latin typeface="標楷體" panose="03000509000000000000" pitchFamily="65" charset="-120"/>
                <a:ea typeface="標楷體" panose="03000509000000000000" pitchFamily="65" charset="-120"/>
              </a:rPr>
              <a:t>二、計畫</a:t>
            </a:r>
            <a:r>
              <a:rPr lang="zh-TW" altLang="en-US" sz="2800" dirty="0" smtClean="0">
                <a:latin typeface="標楷體" panose="03000509000000000000" pitchFamily="65" charset="-120"/>
                <a:ea typeface="標楷體" panose="03000509000000000000" pitchFamily="65" charset="-120"/>
              </a:rPr>
              <a:t>經費支用</a:t>
            </a:r>
            <a:r>
              <a:rPr lang="en-US" altLang="zh-TW" sz="2800" dirty="0" smtClean="0">
                <a:latin typeface="標楷體" panose="03000509000000000000" pitchFamily="65" charset="-120"/>
                <a:ea typeface="標楷體" panose="03000509000000000000" pitchFamily="65" charset="-120"/>
              </a:rPr>
              <a:t>-</a:t>
            </a:r>
            <a:r>
              <a:rPr lang="zh-TW" altLang="en-US" sz="2800" dirty="0" smtClean="0">
                <a:latin typeface="標楷體" panose="03000509000000000000" pitchFamily="65" charset="-120"/>
                <a:ea typeface="標楷體" panose="03000509000000000000" pitchFamily="65" charset="-120"/>
              </a:rPr>
              <a:t>業務費</a:t>
            </a:r>
            <a:endParaRPr lang="zh-CN" altLang="en-US" sz="3200" b="1" dirty="0">
              <a:solidFill>
                <a:schemeClr val="tx1">
                  <a:lumMod val="85000"/>
                  <a:lumOff val="15000"/>
                </a:schemeClr>
              </a:solidFill>
              <a:latin typeface="標楷體" panose="03000509000000000000" pitchFamily="65" charset="-120"/>
              <a:ea typeface="標楷體" panose="03000509000000000000" pitchFamily="65" charset="-120"/>
            </a:endParaRPr>
          </a:p>
        </p:txBody>
      </p:sp>
      <p:sp>
        <p:nvSpPr>
          <p:cNvPr id="8" name="TextBox 4"/>
          <p:cNvSpPr txBox="1"/>
          <p:nvPr/>
        </p:nvSpPr>
        <p:spPr>
          <a:xfrm>
            <a:off x="323528" y="1198409"/>
            <a:ext cx="8352928" cy="3477875"/>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457200" indent="-457200">
              <a:buFont typeface="Wingdings" panose="05000000000000000000" pitchFamily="2" charset="2"/>
              <a:buChar char="l"/>
            </a:pPr>
            <a:r>
              <a:rPr lang="zh-HK" altLang="zh-TW" sz="2800" b="1" dirty="0" smtClean="0">
                <a:latin typeface="標楷體" panose="03000509000000000000" pitchFamily="65" charset="-120"/>
                <a:ea typeface="標楷體" panose="03000509000000000000" pitchFamily="65" charset="-120"/>
              </a:rPr>
              <a:t>辦理</a:t>
            </a:r>
            <a:r>
              <a:rPr lang="zh-HK" altLang="zh-TW" sz="2800" b="1" dirty="0">
                <a:latin typeface="標楷體" panose="03000509000000000000" pitchFamily="65" charset="-120"/>
                <a:ea typeface="標楷體" panose="03000509000000000000" pitchFamily="65" charset="-120"/>
              </a:rPr>
              <a:t>各類會議</a:t>
            </a:r>
            <a:r>
              <a:rPr lang="zh-TW" altLang="zh-TW" sz="2800" b="1" dirty="0">
                <a:latin typeface="標楷體" panose="03000509000000000000" pitchFamily="65" charset="-120"/>
                <a:ea typeface="標楷體" panose="03000509000000000000" pitchFamily="65" charset="-120"/>
              </a:rPr>
              <a:t>、</a:t>
            </a:r>
            <a:r>
              <a:rPr lang="zh-HK" altLang="zh-TW" sz="2800" b="1" dirty="0">
                <a:latin typeface="標楷體" panose="03000509000000000000" pitchFamily="65" charset="-120"/>
                <a:ea typeface="標楷體" panose="03000509000000000000" pitchFamily="65" charset="-120"/>
              </a:rPr>
              <a:t>講習</a:t>
            </a:r>
            <a:r>
              <a:rPr lang="zh-TW" altLang="zh-TW" sz="2800" b="1" dirty="0">
                <a:latin typeface="標楷體" panose="03000509000000000000" pitchFamily="65" charset="-120"/>
                <a:ea typeface="標楷體" panose="03000509000000000000" pitchFamily="65" charset="-120"/>
              </a:rPr>
              <a:t>、</a:t>
            </a:r>
            <a:r>
              <a:rPr lang="zh-HK" altLang="zh-TW" sz="2800" b="1" dirty="0">
                <a:latin typeface="標楷體" panose="03000509000000000000" pitchFamily="65" charset="-120"/>
                <a:ea typeface="標楷體" panose="03000509000000000000" pitchFamily="65" charset="-120"/>
              </a:rPr>
              <a:t>訓練及研討</a:t>
            </a:r>
            <a:r>
              <a:rPr lang="en-US" altLang="zh-TW" sz="2800" b="1" dirty="0">
                <a:latin typeface="標楷體" panose="03000509000000000000" pitchFamily="65" charset="-120"/>
                <a:ea typeface="標楷體" panose="03000509000000000000" pitchFamily="65" charset="-120"/>
              </a:rPr>
              <a:t>(</a:t>
            </a:r>
            <a:r>
              <a:rPr lang="zh-HK" altLang="zh-TW" sz="2800" b="1" dirty="0">
                <a:latin typeface="標楷體" panose="03000509000000000000" pitchFamily="65" charset="-120"/>
                <a:ea typeface="標楷體" panose="03000509000000000000" pitchFamily="65" charset="-120"/>
              </a:rPr>
              <a:t>習</a:t>
            </a:r>
            <a:r>
              <a:rPr lang="en-US" altLang="zh-TW" sz="2800" b="1" dirty="0">
                <a:latin typeface="標楷體" panose="03000509000000000000" pitchFamily="65" charset="-120"/>
                <a:ea typeface="標楷體" panose="03000509000000000000" pitchFamily="65" charset="-120"/>
              </a:rPr>
              <a:t>)</a:t>
            </a:r>
            <a:r>
              <a:rPr lang="zh-HK" altLang="zh-TW" sz="2800" b="1" dirty="0" smtClean="0">
                <a:latin typeface="標楷體" panose="03000509000000000000" pitchFamily="65" charset="-120"/>
                <a:ea typeface="標楷體" panose="03000509000000000000" pitchFamily="65" charset="-120"/>
              </a:rPr>
              <a:t>會</a:t>
            </a:r>
            <a:r>
              <a:rPr lang="en-US" altLang="zh-TW" sz="2800" b="1" dirty="0" smtClean="0">
                <a:latin typeface="標楷體" panose="03000509000000000000" pitchFamily="65" charset="-120"/>
                <a:ea typeface="標楷體" panose="03000509000000000000" pitchFamily="65" charset="-120"/>
              </a:rPr>
              <a:t>(3/3)</a:t>
            </a:r>
          </a:p>
          <a:p>
            <a:pPr marL="800100" lvl="1" indent="-342900">
              <a:buFont typeface="Arial" panose="020B0604020202020204" pitchFamily="34" charset="0"/>
              <a:buChar char="•"/>
            </a:pPr>
            <a:r>
              <a:rPr lang="zh-HK" altLang="zh-TW" sz="2400" b="1" dirty="0" smtClean="0">
                <a:latin typeface="標楷體" panose="03000509000000000000" pitchFamily="65" charset="-120"/>
                <a:ea typeface="標楷體" panose="03000509000000000000" pitchFamily="65" charset="-120"/>
              </a:rPr>
              <a:t>不得</a:t>
            </a:r>
            <a:r>
              <a:rPr lang="zh-HK" altLang="zh-TW" sz="2400" b="1" dirty="0">
                <a:latin typeface="標楷體" panose="03000509000000000000" pitchFamily="65" charset="-120"/>
                <a:ea typeface="標楷體" panose="03000509000000000000" pitchFamily="65" charset="-120"/>
              </a:rPr>
              <a:t>列支</a:t>
            </a:r>
            <a:r>
              <a:rPr lang="zh-TW" altLang="zh-TW" sz="2400" b="1" dirty="0">
                <a:latin typeface="標楷體" panose="03000509000000000000" pitchFamily="65" charset="-120"/>
                <a:ea typeface="標楷體" panose="03000509000000000000" pitchFamily="65" charset="-120"/>
              </a:rPr>
              <a:t>項目</a:t>
            </a:r>
            <a:r>
              <a:rPr lang="en-US" altLang="zh-TW" sz="2400" dirty="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紀</a:t>
            </a:r>
            <a:r>
              <a:rPr lang="zh-TW" altLang="en-US" sz="2400" dirty="0">
                <a:latin typeface="標楷體" panose="03000509000000000000" pitchFamily="65" charset="-120"/>
                <a:ea typeface="標楷體" panose="03000509000000000000" pitchFamily="65" charset="-120"/>
              </a:rPr>
              <a:t>念品、禮品或宣導品之經費。但必要頒發之獎品及依國際禮儀致贈外賓之禮品，不在此限</a:t>
            </a:r>
            <a:r>
              <a:rPr lang="zh-TW" altLang="en-US" sz="2400" dirty="0" smtClean="0">
                <a:latin typeface="標楷體" panose="03000509000000000000" pitchFamily="65" charset="-120"/>
                <a:ea typeface="標楷體" panose="03000509000000000000" pitchFamily="65" charset="-120"/>
              </a:rPr>
              <a:t>。</a:t>
            </a:r>
            <a:endParaRPr lang="en-US" altLang="zh-TW" sz="2400" dirty="0" smtClean="0">
              <a:latin typeface="標楷體" panose="03000509000000000000" pitchFamily="65" charset="-120"/>
              <a:ea typeface="標楷體" panose="03000509000000000000" pitchFamily="65" charset="-120"/>
            </a:endParaRPr>
          </a:p>
          <a:p>
            <a:pPr marL="800100" lvl="1" indent="-342900">
              <a:buFont typeface="Arial" panose="020B0604020202020204" pitchFamily="34" charset="0"/>
              <a:buChar char="•"/>
            </a:pPr>
            <a:r>
              <a:rPr lang="zh-HK" altLang="zh-TW" sz="2400" b="1" dirty="0">
                <a:latin typeface="標楷體" panose="03000509000000000000" pitchFamily="65" charset="-120"/>
                <a:ea typeface="標楷體" panose="03000509000000000000" pitchFamily="65" charset="-120"/>
              </a:rPr>
              <a:t>不得列支</a:t>
            </a:r>
            <a:r>
              <a:rPr lang="zh-TW" altLang="zh-TW" sz="2400" b="1" dirty="0">
                <a:latin typeface="標楷體" panose="03000509000000000000" pitchFamily="65" charset="-120"/>
                <a:ea typeface="標楷體" panose="03000509000000000000" pitchFamily="65" charset="-120"/>
              </a:rPr>
              <a:t>項目</a:t>
            </a:r>
            <a:r>
              <a:rPr lang="en-US" altLang="zh-TW" sz="2400" dirty="0" smtClean="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內部場地使用費</a:t>
            </a:r>
            <a:r>
              <a:rPr lang="en-US" altLang="zh-TW" sz="2400" dirty="0" smtClean="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但</a:t>
            </a:r>
            <a:r>
              <a:rPr lang="zh-TW" altLang="en-US" sz="2400" dirty="0">
                <a:latin typeface="標楷體" panose="03000509000000000000" pitchFamily="65" charset="-120"/>
                <a:ea typeface="標楷體" panose="03000509000000000000" pitchFamily="65" charset="-120"/>
              </a:rPr>
              <a:t>因特殊需要，經教育部同意者，不在此限</a:t>
            </a:r>
            <a:r>
              <a:rPr lang="zh-TW" altLang="en-US" sz="2400" dirty="0" smtClean="0">
                <a:latin typeface="標楷體" panose="03000509000000000000" pitchFamily="65" charset="-120"/>
                <a:ea typeface="標楷體" panose="03000509000000000000" pitchFamily="65" charset="-120"/>
              </a:rPr>
              <a:t>。</a:t>
            </a:r>
            <a:r>
              <a:rPr lang="en-US" altLang="zh-TW" sz="2400" dirty="0" smtClean="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 </a:t>
            </a:r>
            <a:endParaRPr lang="en-US" altLang="zh-TW" sz="2400" dirty="0">
              <a:latin typeface="標楷體" panose="03000509000000000000" pitchFamily="65" charset="-120"/>
              <a:ea typeface="標楷體" panose="03000509000000000000" pitchFamily="65" charset="-120"/>
            </a:endParaRPr>
          </a:p>
          <a:p>
            <a:pPr marL="800100" lvl="1" indent="-342900">
              <a:buFont typeface="Arial" panose="020B0604020202020204" pitchFamily="34" charset="0"/>
              <a:buChar char="•"/>
            </a:pPr>
            <a:endParaRPr lang="zh-TW" altLang="en-US" sz="2400" dirty="0">
              <a:latin typeface="標楷體" panose="03000509000000000000" pitchFamily="65" charset="-120"/>
              <a:ea typeface="標楷體" panose="03000509000000000000" pitchFamily="65" charset="-120"/>
            </a:endParaRPr>
          </a:p>
          <a:p>
            <a:pPr marL="800100" lvl="1" indent="-342900">
              <a:buFont typeface="Arial" panose="020B0604020202020204" pitchFamily="34" charset="0"/>
              <a:buChar char="•"/>
            </a:pPr>
            <a:endParaRPr lang="en-US" altLang="zh-CN" sz="2400" dirty="0" smtClean="0">
              <a:latin typeface="標楷體" panose="03000509000000000000" pitchFamily="65" charset="-120"/>
              <a:ea typeface="標楷體" panose="03000509000000000000" pitchFamily="65" charset="-120"/>
            </a:endParaRPr>
          </a:p>
          <a:p>
            <a:pPr marL="285750" indent="-285750">
              <a:buFont typeface="Wingdings" panose="05000000000000000000" pitchFamily="2" charset="2"/>
              <a:buChar char="l"/>
            </a:pPr>
            <a:endParaRPr lang="en-US" altLang="zh-CN" sz="2400" dirty="0">
              <a:latin typeface="標楷體" panose="03000509000000000000" pitchFamily="65" charset="-120"/>
              <a:ea typeface="標楷體" panose="03000509000000000000" pitchFamily="65" charset="-120"/>
            </a:endParaRPr>
          </a:p>
          <a:p>
            <a:endParaRPr lang="zh-CN" altLang="en-US" sz="24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1829920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2"/>
          <p:cNvSpPr/>
          <p:nvPr/>
        </p:nvSpPr>
        <p:spPr>
          <a:xfrm>
            <a:off x="467544" y="481236"/>
            <a:ext cx="7416824" cy="79208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p>
        </p:txBody>
      </p:sp>
      <p:sp>
        <p:nvSpPr>
          <p:cNvPr id="5" name="TextBox 4"/>
          <p:cNvSpPr txBox="1"/>
          <p:nvPr/>
        </p:nvSpPr>
        <p:spPr>
          <a:xfrm>
            <a:off x="502494" y="625252"/>
            <a:ext cx="7093841" cy="1077218"/>
          </a:xfrm>
          <a:prstGeom prst="rect">
            <a:avLst/>
          </a:prstGeom>
          <a:noFill/>
        </p:spPr>
        <p:txBody>
          <a:bodyPr wrap="square" rtlCol="0">
            <a:spAutoFit/>
          </a:bodyPr>
          <a:lstStyle/>
          <a:p>
            <a:r>
              <a:rPr lang="zh-TW" altLang="en-US" sz="2800" dirty="0">
                <a:latin typeface="標楷體" panose="03000509000000000000" pitchFamily="65" charset="-120"/>
                <a:ea typeface="標楷體" panose="03000509000000000000" pitchFamily="65" charset="-120"/>
              </a:rPr>
              <a:t>二、計畫</a:t>
            </a:r>
            <a:r>
              <a:rPr lang="zh-TW" altLang="en-US" sz="2800" dirty="0" smtClean="0">
                <a:latin typeface="標楷體" panose="03000509000000000000" pitchFamily="65" charset="-120"/>
                <a:ea typeface="標楷體" panose="03000509000000000000" pitchFamily="65" charset="-120"/>
              </a:rPr>
              <a:t>經費支用</a:t>
            </a:r>
            <a:r>
              <a:rPr lang="en-US" altLang="zh-TW" sz="2800" dirty="0" smtClean="0">
                <a:latin typeface="標楷體" panose="03000509000000000000" pitchFamily="65" charset="-120"/>
                <a:ea typeface="標楷體" panose="03000509000000000000" pitchFamily="65" charset="-120"/>
              </a:rPr>
              <a:t>-</a:t>
            </a:r>
            <a:r>
              <a:rPr lang="zh-TW" altLang="en-US" sz="2800" dirty="0" smtClean="0">
                <a:latin typeface="標楷體" panose="03000509000000000000" pitchFamily="65" charset="-120"/>
                <a:ea typeface="標楷體" panose="03000509000000000000" pitchFamily="65" charset="-120"/>
              </a:rPr>
              <a:t>業務</a:t>
            </a:r>
            <a:r>
              <a:rPr lang="zh-TW" altLang="en-US" sz="2800" dirty="0" smtClean="0">
                <a:latin typeface="標楷體" panose="03000509000000000000" pitchFamily="65" charset="-120"/>
                <a:ea typeface="標楷體" panose="03000509000000000000" pitchFamily="65" charset="-120"/>
              </a:rPr>
              <a:t>費</a:t>
            </a:r>
            <a:r>
              <a:rPr lang="en-US" altLang="zh-TW" sz="2800" dirty="0" smtClean="0">
                <a:latin typeface="標楷體" panose="03000509000000000000" pitchFamily="65" charset="-120"/>
                <a:ea typeface="標楷體" panose="03000509000000000000" pitchFamily="65" charset="-120"/>
              </a:rPr>
              <a:t>/</a:t>
            </a:r>
            <a:r>
              <a:rPr lang="zh-TW" altLang="zh-TW" sz="3200" dirty="0" smtClean="0">
                <a:latin typeface="標楷體" panose="03000509000000000000" pitchFamily="65" charset="-120"/>
                <a:ea typeface="標楷體" panose="03000509000000000000" pitchFamily="65" charset="-120"/>
              </a:rPr>
              <a:t>設備</a:t>
            </a:r>
            <a:r>
              <a:rPr lang="zh-TW" altLang="zh-TW" sz="3200" dirty="0">
                <a:latin typeface="標楷體" panose="03000509000000000000" pitchFamily="65" charset="-120"/>
                <a:ea typeface="標楷體" panose="03000509000000000000" pitchFamily="65" charset="-120"/>
              </a:rPr>
              <a:t>及投資</a:t>
            </a:r>
            <a:endParaRPr lang="zh-CN" altLang="en-US" sz="3200" dirty="0">
              <a:latin typeface="標楷體" panose="03000509000000000000" pitchFamily="65" charset="-120"/>
              <a:ea typeface="標楷體" panose="03000509000000000000" pitchFamily="65" charset="-120"/>
            </a:endParaRPr>
          </a:p>
          <a:p>
            <a:endParaRPr lang="zh-CN" altLang="en-US" sz="3200" b="1" dirty="0">
              <a:solidFill>
                <a:schemeClr val="tx1">
                  <a:lumMod val="85000"/>
                  <a:lumOff val="15000"/>
                </a:schemeClr>
              </a:solidFill>
              <a:latin typeface="標楷體" panose="03000509000000000000" pitchFamily="65" charset="-120"/>
              <a:ea typeface="標楷體" panose="03000509000000000000" pitchFamily="65" charset="-120"/>
            </a:endParaRPr>
          </a:p>
        </p:txBody>
      </p:sp>
      <p:sp>
        <p:nvSpPr>
          <p:cNvPr id="8" name="TextBox 4"/>
          <p:cNvSpPr txBox="1"/>
          <p:nvPr/>
        </p:nvSpPr>
        <p:spPr>
          <a:xfrm>
            <a:off x="539552" y="1561356"/>
            <a:ext cx="8136904" cy="2677656"/>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285750" indent="-285750">
              <a:buFont typeface="Wingdings" panose="05000000000000000000" pitchFamily="2" charset="2"/>
              <a:buChar char="l"/>
            </a:pPr>
            <a:r>
              <a:rPr lang="zh-HK" altLang="zh-TW" sz="2400" dirty="0">
                <a:latin typeface="標楷體" panose="03000509000000000000" pitchFamily="65" charset="-120"/>
                <a:ea typeface="標楷體" panose="03000509000000000000" pitchFamily="65" charset="-120"/>
              </a:rPr>
              <a:t>購買圖書如其性質屬短期參考書</a:t>
            </a:r>
            <a:r>
              <a:rPr lang="en-US" altLang="zh-TW" sz="2400" dirty="0">
                <a:latin typeface="標楷體" panose="03000509000000000000" pitchFamily="65" charset="-120"/>
                <a:ea typeface="標楷體" panose="03000509000000000000" pitchFamily="65" charset="-120"/>
              </a:rPr>
              <a:t>(</a:t>
            </a:r>
            <a:r>
              <a:rPr lang="zh-HK" altLang="zh-TW" sz="2400" dirty="0">
                <a:latin typeface="標楷體" panose="03000509000000000000" pitchFamily="65" charset="-120"/>
                <a:ea typeface="標楷體" panose="03000509000000000000" pitchFamily="65" charset="-120"/>
              </a:rPr>
              <a:t>未達</a:t>
            </a:r>
            <a:r>
              <a:rPr lang="en-US" altLang="zh-TW" sz="2400" dirty="0">
                <a:latin typeface="標楷體" panose="03000509000000000000" pitchFamily="65" charset="-120"/>
                <a:ea typeface="標楷體" panose="03000509000000000000" pitchFamily="65" charset="-120"/>
              </a:rPr>
              <a:t>2</a:t>
            </a:r>
            <a:r>
              <a:rPr lang="zh-HK" altLang="zh-TW" sz="2400" dirty="0">
                <a:latin typeface="標楷體" panose="03000509000000000000" pitchFamily="65" charset="-120"/>
                <a:ea typeface="標楷體" panose="03000509000000000000" pitchFamily="65" charset="-120"/>
              </a:rPr>
              <a:t>年</a:t>
            </a:r>
            <a:r>
              <a:rPr lang="en-US" altLang="zh-TW" sz="2400" dirty="0">
                <a:latin typeface="標楷體" panose="03000509000000000000" pitchFamily="65" charset="-120"/>
                <a:ea typeface="標楷體" panose="03000509000000000000" pitchFamily="65" charset="-120"/>
              </a:rPr>
              <a:t>)</a:t>
            </a:r>
            <a:r>
              <a:rPr lang="zh-HK" altLang="zh-TW" sz="2400" dirty="0">
                <a:latin typeface="標楷體" panose="03000509000000000000" pitchFamily="65" charset="-120"/>
                <a:ea typeface="標楷體" panose="03000509000000000000" pitchFamily="65" charset="-120"/>
              </a:rPr>
              <a:t>且為經常性小額支付</a:t>
            </a:r>
            <a:r>
              <a:rPr lang="zh-TW" altLang="zh-TW" sz="2400" dirty="0">
                <a:latin typeface="標楷體" panose="03000509000000000000" pitchFamily="65" charset="-120"/>
                <a:ea typeface="標楷體" panose="03000509000000000000" pitchFamily="65" charset="-120"/>
              </a:rPr>
              <a:t>，</a:t>
            </a:r>
            <a:r>
              <a:rPr lang="zh-HK" altLang="zh-TW" sz="2400" dirty="0">
                <a:latin typeface="標楷體" panose="03000509000000000000" pitchFamily="65" charset="-120"/>
                <a:ea typeface="標楷體" panose="03000509000000000000" pitchFamily="65" charset="-120"/>
              </a:rPr>
              <a:t>不宜列入財產帳</a:t>
            </a:r>
            <a:r>
              <a:rPr lang="zh-TW" altLang="zh-TW" sz="2400" dirty="0">
                <a:latin typeface="標楷體" panose="03000509000000000000" pitchFamily="65" charset="-120"/>
                <a:ea typeface="標楷體" panose="03000509000000000000" pitchFamily="65" charset="-120"/>
              </a:rPr>
              <a:t>，</a:t>
            </a:r>
            <a:r>
              <a:rPr lang="zh-HK" altLang="zh-TW" sz="2400" dirty="0">
                <a:latin typeface="標楷體" panose="03000509000000000000" pitchFamily="65" charset="-120"/>
                <a:ea typeface="標楷體" panose="03000509000000000000" pitchFamily="65" charset="-120"/>
              </a:rPr>
              <a:t>可由業務費項下支用</a:t>
            </a:r>
            <a:r>
              <a:rPr lang="zh-TW" altLang="zh-TW" sz="2400" dirty="0" smtClean="0">
                <a:latin typeface="標楷體" panose="03000509000000000000" pitchFamily="65" charset="-120"/>
                <a:ea typeface="標楷體" panose="03000509000000000000" pitchFamily="65" charset="-120"/>
              </a:rPr>
              <a:t>。</a:t>
            </a:r>
            <a:endParaRPr lang="en-US" altLang="zh-TW" sz="2400" smtClean="0">
              <a:latin typeface="標楷體" panose="03000509000000000000" pitchFamily="65" charset="-120"/>
              <a:ea typeface="標楷體" panose="03000509000000000000" pitchFamily="65" charset="-120"/>
            </a:endParaRPr>
          </a:p>
          <a:p>
            <a:pPr marL="285750" indent="-285750">
              <a:buFont typeface="Wingdings" panose="05000000000000000000" pitchFamily="2" charset="2"/>
              <a:buChar char="l"/>
            </a:pPr>
            <a:r>
              <a:rPr lang="zh-HK" altLang="zh-TW" sz="2400" smtClean="0">
                <a:latin typeface="標楷體" panose="03000509000000000000" pitchFamily="65" charset="-120"/>
                <a:ea typeface="標楷體" panose="03000509000000000000" pitchFamily="65" charset="-120"/>
              </a:rPr>
              <a:t>若</a:t>
            </a:r>
            <a:r>
              <a:rPr lang="zh-HK" altLang="zh-TW" sz="2400" dirty="0">
                <a:latin typeface="標楷體" panose="03000509000000000000" pitchFamily="65" charset="-120"/>
                <a:ea typeface="標楷體" panose="03000509000000000000" pitchFamily="65" charset="-120"/>
              </a:rPr>
              <a:t>屬圖書館典藏之圖書</a:t>
            </a:r>
            <a:r>
              <a:rPr lang="zh-TW" altLang="zh-TW" sz="2400" dirty="0">
                <a:latin typeface="標楷體" panose="03000509000000000000" pitchFamily="65" charset="-120"/>
                <a:ea typeface="標楷體" panose="03000509000000000000" pitchFamily="65" charset="-120"/>
              </a:rPr>
              <a:t>，</a:t>
            </a:r>
            <a:r>
              <a:rPr lang="zh-HK" altLang="zh-TW" sz="2400" dirty="0">
                <a:latin typeface="標楷體" panose="03000509000000000000" pitchFamily="65" charset="-120"/>
                <a:ea typeface="標楷體" panose="03000509000000000000" pitchFamily="65" charset="-120"/>
              </a:rPr>
              <a:t>則應於計畫編列時</a:t>
            </a:r>
            <a:r>
              <a:rPr lang="zh-TW" altLang="zh-TW" sz="2400" dirty="0">
                <a:latin typeface="標楷體" panose="03000509000000000000" pitchFamily="65" charset="-120"/>
                <a:ea typeface="標楷體" panose="03000509000000000000" pitchFamily="65" charset="-120"/>
              </a:rPr>
              <a:t>，</a:t>
            </a:r>
            <a:r>
              <a:rPr lang="zh-HK" altLang="zh-TW" sz="2400" dirty="0">
                <a:latin typeface="標楷體" panose="03000509000000000000" pitchFamily="65" charset="-120"/>
                <a:ea typeface="標楷體" panose="03000509000000000000" pitchFamily="65" charset="-120"/>
              </a:rPr>
              <a:t>逕於資本門項下編列</a:t>
            </a:r>
            <a:r>
              <a:rPr lang="zh-TW" altLang="zh-TW" sz="2400" dirty="0">
                <a:latin typeface="標楷體" panose="03000509000000000000" pitchFamily="65" charset="-120"/>
                <a:ea typeface="標楷體" panose="03000509000000000000" pitchFamily="65" charset="-120"/>
              </a:rPr>
              <a:t>，</a:t>
            </a:r>
            <a:r>
              <a:rPr lang="zh-HK" altLang="zh-TW" sz="2400" dirty="0">
                <a:latin typeface="標楷體" panose="03000509000000000000" pitchFamily="65" charset="-120"/>
                <a:ea typeface="標楷體" panose="03000509000000000000" pitchFamily="65" charset="-120"/>
              </a:rPr>
              <a:t>以符規定</a:t>
            </a:r>
            <a:r>
              <a:rPr lang="zh-TW" altLang="zh-TW" sz="2400" dirty="0" smtClean="0">
                <a:latin typeface="標楷體" panose="03000509000000000000" pitchFamily="65" charset="-120"/>
                <a:ea typeface="標楷體" panose="03000509000000000000" pitchFamily="65" charset="-120"/>
              </a:rPr>
              <a:t>。</a:t>
            </a:r>
            <a:endParaRPr lang="en-US" altLang="zh-TW" sz="2400" dirty="0">
              <a:latin typeface="標楷體" panose="03000509000000000000" pitchFamily="65" charset="-120"/>
              <a:ea typeface="標楷體" panose="03000509000000000000" pitchFamily="65" charset="-120"/>
            </a:endParaRPr>
          </a:p>
          <a:p>
            <a:pPr marL="285750" indent="-285750">
              <a:buFont typeface="Wingdings" panose="05000000000000000000" pitchFamily="2" charset="2"/>
              <a:buChar char="l"/>
            </a:pPr>
            <a:endParaRPr lang="en-US" altLang="zh-CN" sz="2400" dirty="0" smtClean="0">
              <a:latin typeface="標楷體" panose="03000509000000000000" pitchFamily="65" charset="-120"/>
              <a:ea typeface="標楷體" panose="03000509000000000000" pitchFamily="65" charset="-120"/>
            </a:endParaRPr>
          </a:p>
          <a:p>
            <a:pPr marL="285750" indent="-285750">
              <a:buFont typeface="Wingdings" panose="05000000000000000000" pitchFamily="2" charset="2"/>
              <a:buChar char="l"/>
            </a:pPr>
            <a:endParaRPr lang="en-US" altLang="zh-CN" sz="2400" dirty="0">
              <a:latin typeface="標楷體" panose="03000509000000000000" pitchFamily="65" charset="-120"/>
              <a:ea typeface="標楷體" panose="03000509000000000000" pitchFamily="65" charset="-120"/>
            </a:endParaRPr>
          </a:p>
          <a:p>
            <a:endParaRPr lang="zh-CN" altLang="en-US" sz="24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2842181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2"/>
          <p:cNvSpPr/>
          <p:nvPr/>
        </p:nvSpPr>
        <p:spPr>
          <a:xfrm>
            <a:off x="611560" y="1129308"/>
            <a:ext cx="8325641" cy="108000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zh-CN" altLang="en-US" dirty="0"/>
          </a:p>
        </p:txBody>
      </p:sp>
      <p:sp>
        <p:nvSpPr>
          <p:cNvPr id="2" name="TextBox 1"/>
          <p:cNvSpPr txBox="1"/>
          <p:nvPr/>
        </p:nvSpPr>
        <p:spPr>
          <a:xfrm>
            <a:off x="395536" y="329089"/>
            <a:ext cx="2448272" cy="646331"/>
          </a:xfrm>
          <a:prstGeom prst="rect">
            <a:avLst/>
          </a:prstGeom>
          <a:noFill/>
        </p:spPr>
        <p:txBody>
          <a:bodyPr wrap="square" rtlCol="0">
            <a:spAutoFit/>
          </a:bodyPr>
          <a:lstStyle/>
          <a:p>
            <a:r>
              <a:rPr lang="zh-TW" altLang="en-US" sz="3600" b="1" dirty="0">
                <a:latin typeface="標楷體" panose="03000509000000000000" pitchFamily="65" charset="-120"/>
                <a:ea typeface="標楷體" panose="03000509000000000000" pitchFamily="65" charset="-120"/>
              </a:rPr>
              <a:t>簡報大綱</a:t>
            </a:r>
            <a:endParaRPr lang="zh-CN" altLang="en-US" sz="3600" b="1" dirty="0">
              <a:latin typeface="標楷體" panose="03000509000000000000" pitchFamily="65" charset="-120"/>
              <a:ea typeface="標楷體" panose="03000509000000000000" pitchFamily="65" charset="-120"/>
            </a:endParaRPr>
          </a:p>
        </p:txBody>
      </p:sp>
      <p:sp>
        <p:nvSpPr>
          <p:cNvPr id="5" name="TextBox 4"/>
          <p:cNvSpPr txBox="1"/>
          <p:nvPr/>
        </p:nvSpPr>
        <p:spPr>
          <a:xfrm>
            <a:off x="683568" y="1395755"/>
            <a:ext cx="8392041" cy="1533753"/>
          </a:xfrm>
          <a:prstGeom prst="rect">
            <a:avLst/>
          </a:prstGeom>
          <a:noFill/>
        </p:spPr>
        <p:txBody>
          <a:bodyPr wrap="none" rtlCol="0">
            <a:spAutoFit/>
          </a:bodyPr>
          <a:lstStyle/>
          <a:p>
            <a:r>
              <a:rPr lang="zh-TW" altLang="en-US" sz="3200" dirty="0" smtClean="0">
                <a:latin typeface="標楷體" panose="03000509000000000000" pitchFamily="65" charset="-120"/>
                <a:ea typeface="標楷體" panose="03000509000000000000" pitchFamily="65" charset="-120"/>
              </a:rPr>
              <a:t>壹、教育部</a:t>
            </a:r>
            <a:r>
              <a:rPr lang="zh-TW" altLang="en-US" sz="3200" dirty="0">
                <a:latin typeface="標楷體" panose="03000509000000000000" pitchFamily="65" charset="-120"/>
                <a:ea typeface="標楷體" panose="03000509000000000000" pitchFamily="65" charset="-120"/>
              </a:rPr>
              <a:t>補助及委辦經費核撥結報作業</a:t>
            </a:r>
            <a:r>
              <a:rPr lang="zh-TW" altLang="en-US" sz="3200" dirty="0" smtClean="0">
                <a:latin typeface="標楷體" panose="03000509000000000000" pitchFamily="65" charset="-120"/>
                <a:ea typeface="標楷體" panose="03000509000000000000" pitchFamily="65" charset="-120"/>
              </a:rPr>
              <a:t>要點</a:t>
            </a:r>
            <a:endParaRPr lang="en-US" altLang="zh-TW" sz="3200" dirty="0" smtClean="0">
              <a:latin typeface="標楷體" panose="03000509000000000000" pitchFamily="65" charset="-120"/>
              <a:ea typeface="標楷體" panose="03000509000000000000" pitchFamily="65" charset="-120"/>
            </a:endParaRPr>
          </a:p>
          <a:p>
            <a:pPr>
              <a:lnSpc>
                <a:spcPts val="6200"/>
              </a:lnSpc>
              <a:spcBef>
                <a:spcPts val="1200"/>
              </a:spcBef>
              <a:buFont typeface="Wingdings" panose="05000000000000000000" pitchFamily="2" charset="2"/>
              <a:buNone/>
              <a:defRPr/>
            </a:pPr>
            <a:r>
              <a:rPr lang="zh-TW" altLang="en-US" sz="3600" dirty="0" smtClean="0">
                <a:latin typeface="標楷體" pitchFamily="65" charset="-120"/>
                <a:ea typeface="標楷體" pitchFamily="65" charset="-120"/>
              </a:rPr>
              <a:t>  </a:t>
            </a:r>
            <a:endParaRPr lang="zh-CN" altLang="en-US" sz="3600" b="1" dirty="0">
              <a:solidFill>
                <a:schemeClr val="tx1">
                  <a:lumMod val="85000"/>
                  <a:lumOff val="15000"/>
                </a:schemeClr>
              </a:solidFill>
              <a:latin typeface="標楷體" panose="03000509000000000000" pitchFamily="65" charset="-120"/>
              <a:ea typeface="標楷體" panose="03000509000000000000" pitchFamily="65" charset="-120"/>
            </a:endParaRPr>
          </a:p>
        </p:txBody>
      </p:sp>
      <p:sp>
        <p:nvSpPr>
          <p:cNvPr id="8" name="圆角矩形 2"/>
          <p:cNvSpPr/>
          <p:nvPr/>
        </p:nvSpPr>
        <p:spPr>
          <a:xfrm>
            <a:off x="611560" y="2551243"/>
            <a:ext cx="8325641" cy="108000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zh-CN" altLang="en-US" dirty="0"/>
          </a:p>
        </p:txBody>
      </p:sp>
      <p:sp>
        <p:nvSpPr>
          <p:cNvPr id="9" name="TextBox 4"/>
          <p:cNvSpPr txBox="1"/>
          <p:nvPr/>
        </p:nvSpPr>
        <p:spPr>
          <a:xfrm>
            <a:off x="624862" y="2848789"/>
            <a:ext cx="8802410" cy="584775"/>
          </a:xfrm>
          <a:prstGeom prst="rect">
            <a:avLst/>
          </a:prstGeom>
          <a:noFill/>
        </p:spPr>
        <p:txBody>
          <a:bodyPr wrap="none" rtlCol="0">
            <a:spAutoFit/>
          </a:bodyPr>
          <a:lstStyle/>
          <a:p>
            <a:r>
              <a:rPr lang="zh-TW" altLang="en-US" sz="3200" dirty="0" smtClean="0">
                <a:latin typeface="標楷體" pitchFamily="65" charset="-120"/>
                <a:ea typeface="標楷體" pitchFamily="65" charset="-120"/>
              </a:rPr>
              <a:t>貳、大專校院高等教育深耕計畫經費使用原則  </a:t>
            </a:r>
            <a:endParaRPr lang="zh-CN" altLang="en-US" sz="3200" b="1" dirty="0">
              <a:solidFill>
                <a:schemeClr val="tx1">
                  <a:lumMod val="85000"/>
                  <a:lumOff val="15000"/>
                </a:schemeClr>
              </a:solidFill>
              <a:latin typeface="標楷體" panose="03000509000000000000" pitchFamily="65" charset="-120"/>
              <a:ea typeface="標楷體" panose="03000509000000000000" pitchFamily="65" charset="-120"/>
            </a:endParaRPr>
          </a:p>
        </p:txBody>
      </p:sp>
      <p:sp>
        <p:nvSpPr>
          <p:cNvPr id="10" name="圆角矩形 2"/>
          <p:cNvSpPr/>
          <p:nvPr/>
        </p:nvSpPr>
        <p:spPr>
          <a:xfrm>
            <a:off x="638847" y="4009628"/>
            <a:ext cx="8325641" cy="108000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zh-CN" altLang="en-US" dirty="0"/>
          </a:p>
        </p:txBody>
      </p:sp>
      <p:sp>
        <p:nvSpPr>
          <p:cNvPr id="11" name="TextBox 4"/>
          <p:cNvSpPr txBox="1"/>
          <p:nvPr/>
        </p:nvSpPr>
        <p:spPr>
          <a:xfrm>
            <a:off x="683568" y="4297660"/>
            <a:ext cx="3877985" cy="584775"/>
          </a:xfrm>
          <a:prstGeom prst="rect">
            <a:avLst/>
          </a:prstGeom>
          <a:noFill/>
        </p:spPr>
        <p:txBody>
          <a:bodyPr wrap="none" rtlCol="0">
            <a:spAutoFit/>
          </a:bodyPr>
          <a:lstStyle/>
          <a:p>
            <a:r>
              <a:rPr lang="zh-TW" altLang="en-US" sz="3200" dirty="0" smtClean="0">
                <a:latin typeface="標楷體" pitchFamily="65" charset="-120"/>
                <a:ea typeface="標楷體" pitchFamily="65" charset="-120"/>
              </a:rPr>
              <a:t>叁、其他應注意事項</a:t>
            </a:r>
            <a:endParaRPr lang="zh-CN" altLang="en-US" sz="3200" b="1" dirty="0">
              <a:solidFill>
                <a:schemeClr val="tx1">
                  <a:lumMod val="85000"/>
                  <a:lumOff val="15000"/>
                </a:schemeClr>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2754493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2"/>
          <p:cNvSpPr/>
          <p:nvPr/>
        </p:nvSpPr>
        <p:spPr>
          <a:xfrm>
            <a:off x="467544" y="481236"/>
            <a:ext cx="7416824" cy="79208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p>
        </p:txBody>
      </p:sp>
      <p:sp>
        <p:nvSpPr>
          <p:cNvPr id="5" name="TextBox 4"/>
          <p:cNvSpPr txBox="1"/>
          <p:nvPr/>
        </p:nvSpPr>
        <p:spPr>
          <a:xfrm>
            <a:off x="502495" y="625252"/>
            <a:ext cx="6120680" cy="523220"/>
          </a:xfrm>
          <a:prstGeom prst="rect">
            <a:avLst/>
          </a:prstGeom>
          <a:noFill/>
        </p:spPr>
        <p:txBody>
          <a:bodyPr wrap="square" rtlCol="0">
            <a:spAutoFit/>
          </a:bodyPr>
          <a:lstStyle/>
          <a:p>
            <a:r>
              <a:rPr lang="zh-TW" altLang="en-US" sz="2800" dirty="0">
                <a:latin typeface="標楷體" panose="03000509000000000000" pitchFamily="65" charset="-120"/>
                <a:ea typeface="標楷體" panose="03000509000000000000" pitchFamily="65" charset="-120"/>
              </a:rPr>
              <a:t>二、計畫</a:t>
            </a:r>
            <a:r>
              <a:rPr lang="zh-TW" altLang="en-US" sz="2800" dirty="0" smtClean="0">
                <a:latin typeface="標楷體" panose="03000509000000000000" pitchFamily="65" charset="-120"/>
                <a:ea typeface="標楷體" panose="03000509000000000000" pitchFamily="65" charset="-120"/>
              </a:rPr>
              <a:t>經費支用</a:t>
            </a:r>
            <a:r>
              <a:rPr lang="en-US" altLang="zh-TW" sz="2800" dirty="0" smtClean="0">
                <a:latin typeface="標楷體" panose="03000509000000000000" pitchFamily="65" charset="-120"/>
                <a:ea typeface="標楷體" panose="03000509000000000000" pitchFamily="65" charset="-120"/>
              </a:rPr>
              <a:t>-</a:t>
            </a:r>
            <a:r>
              <a:rPr lang="zh-TW" altLang="zh-TW" sz="2800" dirty="0">
                <a:latin typeface="標楷體" panose="03000509000000000000" pitchFamily="65" charset="-120"/>
                <a:ea typeface="標楷體" panose="03000509000000000000" pitchFamily="65" charset="-120"/>
              </a:rPr>
              <a:t>設備及投資</a:t>
            </a:r>
            <a:endParaRPr lang="zh-CN" altLang="en-US" sz="2800" dirty="0">
              <a:latin typeface="標楷體" panose="03000509000000000000" pitchFamily="65" charset="-120"/>
              <a:ea typeface="標楷體" panose="03000509000000000000" pitchFamily="65" charset="-120"/>
            </a:endParaRPr>
          </a:p>
        </p:txBody>
      </p:sp>
      <p:sp>
        <p:nvSpPr>
          <p:cNvPr id="8" name="TextBox 4"/>
          <p:cNvSpPr txBox="1"/>
          <p:nvPr/>
        </p:nvSpPr>
        <p:spPr>
          <a:xfrm>
            <a:off x="467544" y="1417340"/>
            <a:ext cx="8136904" cy="3785652"/>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457200" indent="-457200">
              <a:buFont typeface="Wingdings" panose="05000000000000000000" pitchFamily="2" charset="2"/>
              <a:buChar char="l"/>
            </a:pPr>
            <a:r>
              <a:rPr lang="zh-TW" altLang="zh-TW" sz="2400" dirty="0">
                <a:latin typeface="標楷體" panose="03000509000000000000" pitchFamily="65" charset="-120"/>
                <a:ea typeface="標楷體" panose="03000509000000000000" pitchFamily="65" charset="-120"/>
              </a:rPr>
              <a:t>原編列購置耐用年限二年以上且金額新臺幣一萬元以上之資本門項目，如實際執行支出未達一萬元者，仍視為資本門經費</a:t>
            </a:r>
            <a:r>
              <a:rPr lang="zh-TW" altLang="zh-TW" sz="2400" dirty="0" smtClean="0">
                <a:latin typeface="標楷體" panose="03000509000000000000" pitchFamily="65" charset="-120"/>
                <a:ea typeface="標楷體" panose="03000509000000000000" pitchFamily="65" charset="-120"/>
              </a:rPr>
              <a:t>。</a:t>
            </a:r>
            <a:endParaRPr lang="en-US" altLang="zh-TW" sz="2400" dirty="0" smtClean="0">
              <a:latin typeface="標楷體" panose="03000509000000000000" pitchFamily="65" charset="-120"/>
              <a:ea typeface="標楷體" panose="03000509000000000000" pitchFamily="65" charset="-120"/>
            </a:endParaRPr>
          </a:p>
          <a:p>
            <a:pPr marL="457200" indent="-457200">
              <a:buFont typeface="Wingdings" panose="05000000000000000000" pitchFamily="2" charset="2"/>
              <a:buChar char="l"/>
            </a:pPr>
            <a:r>
              <a:rPr lang="zh-TW" altLang="en-US" sz="2400" dirty="0" smtClean="0">
                <a:latin typeface="標楷體" panose="03000509000000000000" pitchFamily="65" charset="-120"/>
                <a:ea typeface="標楷體" panose="03000509000000000000" pitchFamily="65" charset="-120"/>
              </a:rPr>
              <a:t>教育</a:t>
            </a:r>
            <a:r>
              <a:rPr lang="zh-TW" altLang="zh-TW" sz="2400" dirty="0" smtClean="0">
                <a:latin typeface="標楷體" panose="03000509000000000000" pitchFamily="65" charset="-120"/>
                <a:ea typeface="標楷體" panose="03000509000000000000" pitchFamily="65" charset="-120"/>
              </a:rPr>
              <a:t>部</a:t>
            </a:r>
            <a:r>
              <a:rPr lang="zh-TW" altLang="zh-TW" sz="2400" dirty="0">
                <a:latin typeface="標楷體" panose="03000509000000000000" pitchFamily="65" charset="-120"/>
                <a:ea typeface="標楷體" panose="03000509000000000000" pitchFamily="65" charset="-120"/>
              </a:rPr>
              <a:t>補</a:t>
            </a:r>
            <a:r>
              <a:rPr lang="en-US" altLang="zh-TW" sz="2400" dirty="0">
                <a:latin typeface="標楷體" panose="03000509000000000000" pitchFamily="65" charset="-120"/>
                <a:ea typeface="標楷體" panose="03000509000000000000" pitchFamily="65" charset="-120"/>
              </a:rPr>
              <a:t>(</a:t>
            </a:r>
            <a:r>
              <a:rPr lang="zh-TW" altLang="zh-TW" sz="2400" dirty="0">
                <a:latin typeface="標楷體" panose="03000509000000000000" pitchFamily="65" charset="-120"/>
                <a:ea typeface="標楷體" panose="03000509000000000000" pitchFamily="65" charset="-120"/>
              </a:rPr>
              <a:t>捐</a:t>
            </a:r>
            <a:r>
              <a:rPr lang="en-US" altLang="zh-TW" sz="2400" dirty="0">
                <a:latin typeface="標楷體" panose="03000509000000000000" pitchFamily="65" charset="-120"/>
                <a:ea typeface="標楷體" panose="03000509000000000000" pitchFamily="65" charset="-120"/>
              </a:rPr>
              <a:t>)</a:t>
            </a:r>
            <a:r>
              <a:rPr lang="zh-TW" altLang="zh-TW" sz="2400" dirty="0">
                <a:latin typeface="標楷體" panose="03000509000000000000" pitchFamily="65" charset="-120"/>
                <a:ea typeface="標楷體" panose="03000509000000000000" pitchFamily="65" charset="-120"/>
              </a:rPr>
              <a:t>助執行單位經費所採購之設備，應於設備上以標籤註記「教育部補</a:t>
            </a:r>
            <a:r>
              <a:rPr lang="en-US" altLang="zh-TW" sz="2400" dirty="0">
                <a:latin typeface="標楷體" panose="03000509000000000000" pitchFamily="65" charset="-120"/>
                <a:ea typeface="標楷體" panose="03000509000000000000" pitchFamily="65" charset="-120"/>
              </a:rPr>
              <a:t>(</a:t>
            </a:r>
            <a:r>
              <a:rPr lang="zh-TW" altLang="zh-TW" sz="2400" dirty="0">
                <a:latin typeface="標楷體" panose="03000509000000000000" pitchFamily="65" charset="-120"/>
                <a:ea typeface="標楷體" panose="03000509000000000000" pitchFamily="65" charset="-120"/>
              </a:rPr>
              <a:t>捐</a:t>
            </a:r>
            <a:r>
              <a:rPr lang="en-US" altLang="zh-TW" sz="2400" dirty="0">
                <a:latin typeface="標楷體" panose="03000509000000000000" pitchFamily="65" charset="-120"/>
                <a:ea typeface="標楷體" panose="03000509000000000000" pitchFamily="65" charset="-120"/>
              </a:rPr>
              <a:t>)</a:t>
            </a:r>
            <a:r>
              <a:rPr lang="zh-TW" altLang="zh-TW" sz="2400" dirty="0">
                <a:latin typeface="標楷體" panose="03000509000000000000" pitchFamily="65" charset="-120"/>
                <a:ea typeface="標楷體" panose="03000509000000000000" pitchFamily="65" charset="-120"/>
              </a:rPr>
              <a:t>助」字樣，並在財產帳上</a:t>
            </a:r>
            <a:r>
              <a:rPr lang="zh-TW" altLang="en-US" sz="2400" dirty="0">
                <a:latin typeface="標楷體" panose="03000509000000000000" pitchFamily="65" charset="-120"/>
                <a:ea typeface="標楷體" panose="03000509000000000000" pitchFamily="65" charset="-120"/>
              </a:rPr>
              <a:t>列</a:t>
            </a:r>
            <a:r>
              <a:rPr lang="zh-TW" altLang="zh-TW" sz="2400" dirty="0">
                <a:latin typeface="標楷體" panose="03000509000000000000" pitchFamily="65" charset="-120"/>
                <a:ea typeface="標楷體" panose="03000509000000000000" pitchFamily="65" charset="-120"/>
              </a:rPr>
              <a:t>明，備供查核。</a:t>
            </a:r>
            <a:endParaRPr lang="en-US" altLang="zh-TW" sz="2400" dirty="0">
              <a:latin typeface="標楷體" panose="03000509000000000000" pitchFamily="65" charset="-120"/>
              <a:ea typeface="標楷體" panose="03000509000000000000" pitchFamily="65" charset="-120"/>
            </a:endParaRPr>
          </a:p>
          <a:p>
            <a:pPr marL="457200" indent="-457200">
              <a:buFont typeface="Wingdings" panose="05000000000000000000" pitchFamily="2" charset="2"/>
              <a:buChar char="l"/>
            </a:pPr>
            <a:endParaRPr lang="en-US" altLang="zh-TW" sz="2400" dirty="0" smtClean="0">
              <a:latin typeface="標楷體" panose="03000509000000000000" pitchFamily="65" charset="-120"/>
              <a:ea typeface="標楷體" panose="03000509000000000000" pitchFamily="65" charset="-120"/>
            </a:endParaRPr>
          </a:p>
          <a:p>
            <a:pPr marL="457200" indent="-457200">
              <a:buFont typeface="Wingdings" panose="05000000000000000000" pitchFamily="2" charset="2"/>
              <a:buChar char="l"/>
            </a:pPr>
            <a:endParaRPr lang="zh-TW" altLang="zh-TW" sz="2400" dirty="0">
              <a:latin typeface="標楷體" panose="03000509000000000000" pitchFamily="65" charset="-120"/>
              <a:ea typeface="標楷體" panose="03000509000000000000" pitchFamily="65" charset="-120"/>
            </a:endParaRPr>
          </a:p>
          <a:p>
            <a:pPr marL="800100" lvl="1" indent="-342900">
              <a:buFont typeface="Arial" panose="020B0604020202020204" pitchFamily="34" charset="0"/>
              <a:buChar char="•"/>
            </a:pPr>
            <a:endParaRPr lang="en-US" altLang="zh-TW" sz="2400" dirty="0">
              <a:latin typeface="標楷體" panose="03000509000000000000" pitchFamily="65" charset="-120"/>
              <a:ea typeface="標楷體" panose="03000509000000000000" pitchFamily="65" charset="-120"/>
            </a:endParaRPr>
          </a:p>
          <a:p>
            <a:endParaRPr lang="zh-CN" altLang="en-US" sz="24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3991951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2"/>
          <p:cNvSpPr/>
          <p:nvPr/>
        </p:nvSpPr>
        <p:spPr>
          <a:xfrm>
            <a:off x="467544" y="481236"/>
            <a:ext cx="7416824" cy="79208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p>
        </p:txBody>
      </p:sp>
      <p:sp>
        <p:nvSpPr>
          <p:cNvPr id="5" name="TextBox 4"/>
          <p:cNvSpPr txBox="1"/>
          <p:nvPr/>
        </p:nvSpPr>
        <p:spPr>
          <a:xfrm>
            <a:off x="502495" y="625252"/>
            <a:ext cx="6120680" cy="523220"/>
          </a:xfrm>
          <a:prstGeom prst="rect">
            <a:avLst/>
          </a:prstGeom>
          <a:noFill/>
        </p:spPr>
        <p:txBody>
          <a:bodyPr wrap="square" rtlCol="0">
            <a:spAutoFit/>
          </a:bodyPr>
          <a:lstStyle/>
          <a:p>
            <a:r>
              <a:rPr lang="zh-TW" altLang="en-US" sz="2800" dirty="0">
                <a:latin typeface="標楷體" panose="03000509000000000000" pitchFamily="65" charset="-120"/>
                <a:ea typeface="標楷體" panose="03000509000000000000" pitchFamily="65" charset="-120"/>
              </a:rPr>
              <a:t>二、計畫</a:t>
            </a:r>
            <a:r>
              <a:rPr lang="zh-TW" altLang="en-US" sz="2800" dirty="0" smtClean="0">
                <a:latin typeface="標楷體" panose="03000509000000000000" pitchFamily="65" charset="-120"/>
                <a:ea typeface="標楷體" panose="03000509000000000000" pitchFamily="65" charset="-120"/>
              </a:rPr>
              <a:t>經費支用</a:t>
            </a:r>
            <a:endParaRPr lang="zh-CN" altLang="en-US" sz="3200" b="1" dirty="0">
              <a:solidFill>
                <a:schemeClr val="tx1">
                  <a:lumMod val="85000"/>
                  <a:lumOff val="15000"/>
                </a:schemeClr>
              </a:solidFill>
              <a:latin typeface="標楷體" panose="03000509000000000000" pitchFamily="65" charset="-120"/>
              <a:ea typeface="標楷體" panose="03000509000000000000" pitchFamily="65" charset="-120"/>
            </a:endParaRPr>
          </a:p>
        </p:txBody>
      </p:sp>
      <p:sp>
        <p:nvSpPr>
          <p:cNvPr id="8" name="TextBox 4"/>
          <p:cNvSpPr txBox="1"/>
          <p:nvPr/>
        </p:nvSpPr>
        <p:spPr>
          <a:xfrm>
            <a:off x="467544" y="1417340"/>
            <a:ext cx="8136904" cy="4216539"/>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457200" indent="-457200">
              <a:buFont typeface="Wingdings" panose="05000000000000000000" pitchFamily="2" charset="2"/>
              <a:buChar char="l"/>
            </a:pPr>
            <a:r>
              <a:rPr lang="zh-TW" altLang="en-US" sz="2800" dirty="0" smtClean="0">
                <a:latin typeface="標楷體" panose="03000509000000000000" pitchFamily="65" charset="-120"/>
                <a:ea typeface="標楷體" panose="03000509000000000000" pitchFamily="65" charset="-120"/>
              </a:rPr>
              <a:t>彈性經費</a:t>
            </a:r>
            <a:r>
              <a:rPr lang="en-US" altLang="zh-TW" sz="2800" dirty="0" smtClean="0">
                <a:latin typeface="標楷體" panose="03000509000000000000" pitchFamily="65" charset="-120"/>
                <a:ea typeface="標楷體" panose="03000509000000000000" pitchFamily="65" charset="-120"/>
              </a:rPr>
              <a:t>(1/2)</a:t>
            </a:r>
            <a:endParaRPr lang="en-US" altLang="zh-CN" sz="2800" dirty="0" smtClean="0">
              <a:latin typeface="標楷體" panose="03000509000000000000" pitchFamily="65" charset="-120"/>
              <a:ea typeface="標楷體" panose="03000509000000000000" pitchFamily="65" charset="-120"/>
            </a:endParaRPr>
          </a:p>
          <a:p>
            <a:pPr marL="800100" lvl="1" indent="-342900">
              <a:buFont typeface="Arial" panose="020B0604020202020204" pitchFamily="34" charset="0"/>
              <a:buChar char="•"/>
            </a:pPr>
            <a:r>
              <a:rPr lang="zh-TW" altLang="zh-TW" sz="2400" dirty="0" smtClean="0">
                <a:latin typeface="標楷體" panose="03000509000000000000" pitchFamily="65" charset="-120"/>
                <a:ea typeface="標楷體" panose="03000509000000000000" pitchFamily="65" charset="-120"/>
              </a:rPr>
              <a:t>依</a:t>
            </a:r>
            <a:r>
              <a:rPr lang="zh-TW" altLang="en-US" sz="2400" dirty="0" smtClean="0">
                <a:latin typeface="標楷體" panose="03000509000000000000" pitchFamily="65" charset="-120"/>
                <a:ea typeface="標楷體" panose="03000509000000000000" pitchFamily="65" charset="-120"/>
              </a:rPr>
              <a:t>據</a:t>
            </a:r>
            <a:r>
              <a:rPr lang="zh-TW" altLang="zh-TW" sz="2400" dirty="0" smtClean="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教育部補</a:t>
            </a:r>
            <a:r>
              <a:rPr lang="en-US" altLang="zh-TW" sz="2400" dirty="0" smtClean="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捐</a:t>
            </a:r>
            <a:r>
              <a:rPr lang="en-US" altLang="zh-TW" sz="2400" dirty="0" smtClean="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助及委辦計畫彈性經費支用規定</a:t>
            </a:r>
            <a:r>
              <a:rPr lang="zh-TW" altLang="zh-TW" sz="2400" dirty="0" smtClean="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a:t>
            </a:r>
            <a:endParaRPr lang="en-US" altLang="zh-TW" sz="2400" dirty="0" smtClean="0">
              <a:latin typeface="標楷體" panose="03000509000000000000" pitchFamily="65" charset="-120"/>
              <a:ea typeface="標楷體" panose="03000509000000000000" pitchFamily="65" charset="-120"/>
            </a:endParaRPr>
          </a:p>
          <a:p>
            <a:pPr marL="800100" lvl="1" indent="-342900">
              <a:buFont typeface="Arial" panose="020B0604020202020204" pitchFamily="34" charset="0"/>
              <a:buChar char="•"/>
            </a:pPr>
            <a:r>
              <a:rPr lang="zh-TW" altLang="en-US" sz="2400" dirty="0" smtClean="0">
                <a:latin typeface="標楷體" panose="03000509000000000000" pitchFamily="65" charset="-120"/>
                <a:ea typeface="標楷體" panose="03000509000000000000" pitchFamily="65" charset="-120"/>
              </a:rPr>
              <a:t>適用範圍：</a:t>
            </a:r>
            <a:r>
              <a:rPr lang="zh-TW" altLang="en-US" sz="2400" dirty="0">
                <a:latin typeface="標楷體" panose="03000509000000000000" pitchFamily="65" charset="-120"/>
                <a:ea typeface="標楷體" panose="03000509000000000000" pitchFamily="65" charset="-120"/>
              </a:rPr>
              <a:t>教育</a:t>
            </a:r>
            <a:r>
              <a:rPr lang="zh-TW" altLang="zh-TW" sz="2400" dirty="0">
                <a:latin typeface="標楷體" panose="03000509000000000000" pitchFamily="65" charset="-120"/>
                <a:ea typeface="標楷體" panose="03000509000000000000" pitchFamily="65" charset="-120"/>
              </a:rPr>
              <a:t>部補</a:t>
            </a:r>
            <a:r>
              <a:rPr lang="en-US" altLang="zh-TW" sz="2400" dirty="0">
                <a:latin typeface="標楷體" panose="03000509000000000000" pitchFamily="65" charset="-120"/>
                <a:ea typeface="標楷體" panose="03000509000000000000" pitchFamily="65" charset="-120"/>
              </a:rPr>
              <a:t>(</a:t>
            </a:r>
            <a:r>
              <a:rPr lang="zh-TW" altLang="zh-TW" sz="2400" dirty="0">
                <a:latin typeface="標楷體" panose="03000509000000000000" pitchFamily="65" charset="-120"/>
                <a:ea typeface="標楷體" panose="03000509000000000000" pitchFamily="65" charset="-120"/>
              </a:rPr>
              <a:t>捐</a:t>
            </a:r>
            <a:r>
              <a:rPr lang="en-US" altLang="zh-TW" sz="2400" dirty="0">
                <a:latin typeface="標楷體" panose="03000509000000000000" pitchFamily="65" charset="-120"/>
                <a:ea typeface="標楷體" panose="03000509000000000000" pitchFamily="65" charset="-120"/>
              </a:rPr>
              <a:t>)</a:t>
            </a:r>
            <a:r>
              <a:rPr lang="zh-TW" altLang="zh-TW" sz="2400" dirty="0">
                <a:latin typeface="標楷體" panose="03000509000000000000" pitchFamily="65" charset="-120"/>
                <a:ea typeface="標楷體" panose="03000509000000000000" pitchFamily="65" charset="-120"/>
              </a:rPr>
              <a:t>助及委辦各大專校院研究性質之科技計畫，或政府研究資訊系統（</a:t>
            </a:r>
            <a:r>
              <a:rPr lang="en-US" altLang="zh-TW" sz="2400" dirty="0">
                <a:latin typeface="標楷體" panose="03000509000000000000" pitchFamily="65" charset="-120"/>
                <a:ea typeface="標楷體" panose="03000509000000000000" pitchFamily="65" charset="-120"/>
              </a:rPr>
              <a:t>GRB</a:t>
            </a:r>
            <a:r>
              <a:rPr lang="zh-TW" altLang="zh-TW" sz="2400" dirty="0">
                <a:latin typeface="標楷體" panose="03000509000000000000" pitchFamily="65" charset="-120"/>
                <a:ea typeface="標楷體" panose="03000509000000000000" pitchFamily="65" charset="-120"/>
              </a:rPr>
              <a:t>）列管之</a:t>
            </a:r>
            <a:r>
              <a:rPr lang="zh-TW" altLang="zh-TW" sz="2400" dirty="0" smtClean="0">
                <a:latin typeface="標楷體" panose="03000509000000000000" pitchFamily="65" charset="-120"/>
                <a:ea typeface="標楷體" panose="03000509000000000000" pitchFamily="65" charset="-120"/>
              </a:rPr>
              <a:t>計畫</a:t>
            </a:r>
            <a:r>
              <a:rPr lang="zh-TW" altLang="en-US" sz="2400" dirty="0" smtClean="0">
                <a:latin typeface="標楷體" panose="03000509000000000000" pitchFamily="65" charset="-120"/>
                <a:ea typeface="標楷體" panose="03000509000000000000" pitchFamily="65" charset="-120"/>
              </a:rPr>
              <a:t>。</a:t>
            </a:r>
            <a:endParaRPr lang="en-US" altLang="zh-TW" sz="2400" dirty="0" smtClean="0">
              <a:latin typeface="標楷體" panose="03000509000000000000" pitchFamily="65" charset="-120"/>
              <a:ea typeface="標楷體" panose="03000509000000000000" pitchFamily="65" charset="-120"/>
            </a:endParaRPr>
          </a:p>
          <a:p>
            <a:pPr marL="800100" lvl="1" indent="-342900">
              <a:buFont typeface="Arial" panose="020B0604020202020204" pitchFamily="34" charset="0"/>
              <a:buChar char="•"/>
            </a:pPr>
            <a:r>
              <a:rPr lang="zh-TW" altLang="en-US" sz="2400" dirty="0" smtClean="0">
                <a:latin typeface="標楷體" panose="03000509000000000000" pitchFamily="65" charset="-120"/>
                <a:ea typeface="標楷體" panose="03000509000000000000" pitchFamily="65" charset="-120"/>
              </a:rPr>
              <a:t>彈性經費額度：</a:t>
            </a:r>
            <a:r>
              <a:rPr lang="zh-TW" altLang="zh-TW" sz="2400" dirty="0">
                <a:latin typeface="標楷體" panose="03000509000000000000" pitchFamily="65" charset="-120"/>
                <a:ea typeface="標楷體" panose="03000509000000000000" pitchFamily="65" charset="-120"/>
              </a:rPr>
              <a:t>係以核定經費表計畫</a:t>
            </a:r>
            <a:r>
              <a:rPr lang="zh-TW" altLang="zh-TW" sz="2400" dirty="0" smtClean="0">
                <a:latin typeface="標楷體" panose="03000509000000000000" pitchFamily="65" charset="-120"/>
                <a:ea typeface="標楷體" panose="03000509000000000000" pitchFamily="65" charset="-120"/>
              </a:rPr>
              <a:t>總額</a:t>
            </a:r>
            <a:r>
              <a:rPr lang="en-US" altLang="zh-TW" sz="2400" dirty="0" smtClean="0">
                <a:latin typeface="標楷體" panose="03000509000000000000" pitchFamily="65" charset="-120"/>
                <a:ea typeface="標楷體" panose="03000509000000000000" pitchFamily="65" charset="-120"/>
              </a:rPr>
              <a:t>2%</a:t>
            </a:r>
            <a:r>
              <a:rPr lang="zh-TW" altLang="zh-TW" sz="2400" dirty="0" smtClean="0">
                <a:latin typeface="標楷體" panose="03000509000000000000" pitchFamily="65" charset="-120"/>
                <a:ea typeface="標楷體" panose="03000509000000000000" pitchFamily="65" charset="-120"/>
              </a:rPr>
              <a:t>核計</a:t>
            </a:r>
            <a:r>
              <a:rPr lang="zh-TW" altLang="zh-TW" sz="2400" dirty="0">
                <a:latin typeface="標楷體" panose="03000509000000000000" pitchFamily="65" charset="-120"/>
                <a:ea typeface="標楷體" panose="03000509000000000000" pitchFamily="65" charset="-120"/>
              </a:rPr>
              <a:t>，且不超過新</a:t>
            </a:r>
            <a:r>
              <a:rPr lang="zh-TW" altLang="zh-TW" sz="2400" dirty="0" smtClean="0">
                <a:latin typeface="標楷體" panose="03000509000000000000" pitchFamily="65" charset="-120"/>
                <a:ea typeface="標楷體" panose="03000509000000000000" pitchFamily="65" charset="-120"/>
              </a:rPr>
              <a:t>臺幣</a:t>
            </a:r>
            <a:r>
              <a:rPr lang="en-US" altLang="zh-TW" sz="2400" dirty="0" smtClean="0">
                <a:latin typeface="標楷體" panose="03000509000000000000" pitchFamily="65" charset="-120"/>
                <a:ea typeface="標楷體" panose="03000509000000000000" pitchFamily="65" charset="-120"/>
              </a:rPr>
              <a:t>25,000</a:t>
            </a:r>
            <a:r>
              <a:rPr lang="zh-TW" altLang="zh-TW" sz="2400" dirty="0" smtClean="0">
                <a:latin typeface="標楷體" panose="03000509000000000000" pitchFamily="65" charset="-120"/>
                <a:ea typeface="標楷體" panose="03000509000000000000" pitchFamily="65" charset="-120"/>
              </a:rPr>
              <a:t>元</a:t>
            </a:r>
            <a:r>
              <a:rPr lang="zh-TW" altLang="zh-TW" sz="2400" dirty="0">
                <a:latin typeface="標楷體" panose="03000509000000000000" pitchFamily="65" charset="-120"/>
                <a:ea typeface="標楷體" panose="03000509000000000000" pitchFamily="65" charset="-120"/>
              </a:rPr>
              <a:t>。計畫執行中如有核定追（加）減經費者，彈性經費額度不予調整。</a:t>
            </a:r>
          </a:p>
          <a:p>
            <a:pPr marL="800100" lvl="1" indent="-342900">
              <a:buFont typeface="Arial" panose="020B0604020202020204" pitchFamily="34" charset="0"/>
              <a:buChar char="•"/>
            </a:pPr>
            <a:endParaRPr lang="en-US" altLang="zh-TW" sz="2400" dirty="0">
              <a:latin typeface="標楷體" panose="03000509000000000000" pitchFamily="65" charset="-120"/>
              <a:ea typeface="標楷體" panose="03000509000000000000" pitchFamily="65" charset="-120"/>
            </a:endParaRPr>
          </a:p>
          <a:p>
            <a:endParaRPr lang="zh-CN" altLang="en-US" sz="24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18395935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2"/>
          <p:cNvSpPr/>
          <p:nvPr/>
        </p:nvSpPr>
        <p:spPr>
          <a:xfrm>
            <a:off x="467544" y="265212"/>
            <a:ext cx="7416824" cy="79208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p>
        </p:txBody>
      </p:sp>
      <p:sp>
        <p:nvSpPr>
          <p:cNvPr id="5" name="TextBox 4"/>
          <p:cNvSpPr txBox="1"/>
          <p:nvPr/>
        </p:nvSpPr>
        <p:spPr>
          <a:xfrm>
            <a:off x="502495" y="409228"/>
            <a:ext cx="6120680" cy="523220"/>
          </a:xfrm>
          <a:prstGeom prst="rect">
            <a:avLst/>
          </a:prstGeom>
          <a:noFill/>
        </p:spPr>
        <p:txBody>
          <a:bodyPr wrap="square" rtlCol="0">
            <a:spAutoFit/>
          </a:bodyPr>
          <a:lstStyle/>
          <a:p>
            <a:r>
              <a:rPr lang="zh-TW" altLang="en-US" sz="2800" dirty="0">
                <a:latin typeface="標楷體" panose="03000509000000000000" pitchFamily="65" charset="-120"/>
                <a:ea typeface="標楷體" panose="03000509000000000000" pitchFamily="65" charset="-120"/>
              </a:rPr>
              <a:t>二、計畫</a:t>
            </a:r>
            <a:r>
              <a:rPr lang="zh-TW" altLang="en-US" sz="2800" dirty="0" smtClean="0">
                <a:latin typeface="標楷體" panose="03000509000000000000" pitchFamily="65" charset="-120"/>
                <a:ea typeface="標楷體" panose="03000509000000000000" pitchFamily="65" charset="-120"/>
              </a:rPr>
              <a:t>經費支用</a:t>
            </a:r>
            <a:endParaRPr lang="zh-CN" altLang="en-US" sz="3200" b="1" dirty="0">
              <a:solidFill>
                <a:schemeClr val="tx1">
                  <a:lumMod val="85000"/>
                  <a:lumOff val="15000"/>
                </a:schemeClr>
              </a:solidFill>
              <a:latin typeface="標楷體" panose="03000509000000000000" pitchFamily="65" charset="-120"/>
              <a:ea typeface="標楷體" panose="03000509000000000000" pitchFamily="65" charset="-120"/>
            </a:endParaRPr>
          </a:p>
        </p:txBody>
      </p:sp>
      <p:sp>
        <p:nvSpPr>
          <p:cNvPr id="8" name="TextBox 4"/>
          <p:cNvSpPr txBox="1"/>
          <p:nvPr/>
        </p:nvSpPr>
        <p:spPr>
          <a:xfrm>
            <a:off x="461616" y="1057300"/>
            <a:ext cx="8502872" cy="2246769"/>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457200" indent="-457200">
              <a:buFont typeface="Wingdings" panose="05000000000000000000" pitchFamily="2" charset="2"/>
              <a:buChar char="l"/>
            </a:pPr>
            <a:r>
              <a:rPr lang="zh-TW" altLang="en-US" sz="2800" dirty="0" smtClean="0">
                <a:latin typeface="標楷體" panose="03000509000000000000" pitchFamily="65" charset="-120"/>
                <a:ea typeface="標楷體" panose="03000509000000000000" pitchFamily="65" charset="-120"/>
              </a:rPr>
              <a:t>彈性經費</a:t>
            </a:r>
            <a:r>
              <a:rPr lang="en-US" altLang="zh-TW" sz="2800" dirty="0" smtClean="0">
                <a:latin typeface="標楷體" panose="03000509000000000000" pitchFamily="65" charset="-120"/>
                <a:ea typeface="標楷體" panose="03000509000000000000" pitchFamily="65" charset="-120"/>
              </a:rPr>
              <a:t>(2/2)</a:t>
            </a:r>
            <a:endParaRPr lang="en-US" altLang="zh-CN" sz="2800" dirty="0" smtClean="0">
              <a:latin typeface="標楷體" panose="03000509000000000000" pitchFamily="65" charset="-120"/>
              <a:ea typeface="標楷體" panose="03000509000000000000" pitchFamily="65" charset="-120"/>
            </a:endParaRPr>
          </a:p>
          <a:p>
            <a:pPr marL="800100" lvl="1" indent="-342900">
              <a:buFont typeface="Arial" panose="020B0604020202020204" pitchFamily="34" charset="0"/>
              <a:buChar char="•"/>
            </a:pPr>
            <a:r>
              <a:rPr lang="zh-TW" altLang="en-US" sz="2400" dirty="0" smtClean="0">
                <a:latin typeface="標楷體" panose="03000509000000000000" pitchFamily="65" charset="-120"/>
                <a:ea typeface="標楷體" panose="03000509000000000000" pitchFamily="65" charset="-120"/>
              </a:rPr>
              <a:t>支出用途：</a:t>
            </a:r>
            <a:r>
              <a:rPr lang="zh-TW" altLang="en-US" sz="2000" dirty="0">
                <a:latin typeface="標楷體" panose="03000509000000000000" pitchFamily="65" charset="-120"/>
                <a:ea typeface="標楷體" panose="03000509000000000000" pitchFamily="65" charset="-120"/>
              </a:rPr>
              <a:t>為與計畫相關之交通、接待國外訪賓之餐敘及饋贈、或國際交流等支出</a:t>
            </a:r>
            <a:r>
              <a:rPr lang="zh-TW" altLang="en-US" sz="2000" dirty="0" smtClean="0">
                <a:latin typeface="標楷體" panose="03000509000000000000" pitchFamily="65" charset="-120"/>
                <a:ea typeface="標楷體" panose="03000509000000000000" pitchFamily="65" charset="-120"/>
              </a:rPr>
              <a:t>事項，其中如涉及現有法規訂有行政院一致規定者，除下表所列事項外，仍應從其規定。</a:t>
            </a:r>
            <a:endParaRPr lang="en-US" altLang="zh-TW" sz="2000" dirty="0">
              <a:latin typeface="標楷體" panose="03000509000000000000" pitchFamily="65" charset="-120"/>
              <a:ea typeface="標楷體" panose="03000509000000000000" pitchFamily="65" charset="-120"/>
            </a:endParaRPr>
          </a:p>
          <a:p>
            <a:pPr lvl="1"/>
            <a:endParaRPr lang="en-US" altLang="zh-TW" sz="2400" dirty="0">
              <a:latin typeface="標楷體" panose="03000509000000000000" pitchFamily="65" charset="-120"/>
              <a:ea typeface="標楷體" panose="03000509000000000000" pitchFamily="65" charset="-120"/>
            </a:endParaRPr>
          </a:p>
          <a:p>
            <a:endParaRPr lang="zh-CN" altLang="en-US" sz="2400" dirty="0">
              <a:latin typeface="標楷體" panose="03000509000000000000" pitchFamily="65" charset="-120"/>
              <a:ea typeface="標楷體" panose="03000509000000000000" pitchFamily="65" charset="-120"/>
            </a:endParaRPr>
          </a:p>
        </p:txBody>
      </p:sp>
      <p:pic>
        <p:nvPicPr>
          <p:cNvPr id="2" name="圖片 1"/>
          <p:cNvPicPr>
            <a:picLocks noChangeAspect="1"/>
          </p:cNvPicPr>
          <p:nvPr/>
        </p:nvPicPr>
        <p:blipFill>
          <a:blip r:embed="rId2"/>
          <a:stretch>
            <a:fillRect/>
          </a:stretch>
        </p:blipFill>
        <p:spPr>
          <a:xfrm>
            <a:off x="1475656" y="2583989"/>
            <a:ext cx="6909978" cy="3024336"/>
          </a:xfrm>
          <a:prstGeom prst="rect">
            <a:avLst/>
          </a:prstGeom>
        </p:spPr>
      </p:pic>
    </p:spTree>
    <p:extLst>
      <p:ext uri="{BB962C8B-B14F-4D97-AF65-F5344CB8AC3E}">
        <p14:creationId xmlns:p14="http://schemas.microsoft.com/office/powerpoint/2010/main" val="24589565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2"/>
          <p:cNvSpPr/>
          <p:nvPr/>
        </p:nvSpPr>
        <p:spPr>
          <a:xfrm>
            <a:off x="467544" y="481236"/>
            <a:ext cx="7416824" cy="79208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p>
        </p:txBody>
      </p:sp>
      <p:sp>
        <p:nvSpPr>
          <p:cNvPr id="5" name="TextBox 4"/>
          <p:cNvSpPr txBox="1"/>
          <p:nvPr/>
        </p:nvSpPr>
        <p:spPr>
          <a:xfrm>
            <a:off x="502495" y="625252"/>
            <a:ext cx="6120680" cy="523220"/>
          </a:xfrm>
          <a:prstGeom prst="rect">
            <a:avLst/>
          </a:prstGeom>
          <a:noFill/>
        </p:spPr>
        <p:txBody>
          <a:bodyPr wrap="square" rtlCol="0">
            <a:spAutoFit/>
          </a:bodyPr>
          <a:lstStyle/>
          <a:p>
            <a:r>
              <a:rPr lang="zh-TW" altLang="en-US" sz="2800" dirty="0" smtClean="0">
                <a:latin typeface="標楷體" panose="03000509000000000000" pitchFamily="65" charset="-120"/>
                <a:ea typeface="標楷體" panose="03000509000000000000" pitchFamily="65" charset="-120"/>
              </a:rPr>
              <a:t>三、</a:t>
            </a:r>
            <a:r>
              <a:rPr lang="zh-TW" altLang="en-US" sz="2800" dirty="0">
                <a:latin typeface="標楷體" panose="03000509000000000000" pitchFamily="65" charset="-120"/>
                <a:ea typeface="標楷體" panose="03000509000000000000" pitchFamily="65" charset="-120"/>
              </a:rPr>
              <a:t>計畫</a:t>
            </a:r>
            <a:r>
              <a:rPr lang="zh-TW" altLang="en-US" sz="2800" dirty="0" smtClean="0">
                <a:latin typeface="標楷體" panose="03000509000000000000" pitchFamily="65" charset="-120"/>
                <a:ea typeface="標楷體" panose="03000509000000000000" pitchFamily="65" charset="-120"/>
              </a:rPr>
              <a:t>經費之變更</a:t>
            </a:r>
            <a:endParaRPr lang="zh-CN" altLang="en-US" sz="3200" b="1" dirty="0">
              <a:solidFill>
                <a:schemeClr val="tx1">
                  <a:lumMod val="85000"/>
                  <a:lumOff val="15000"/>
                </a:schemeClr>
              </a:solidFill>
              <a:latin typeface="標楷體" panose="03000509000000000000" pitchFamily="65" charset="-120"/>
              <a:ea typeface="標楷體" panose="03000509000000000000" pitchFamily="65" charset="-120"/>
            </a:endParaRPr>
          </a:p>
        </p:txBody>
      </p:sp>
      <p:sp>
        <p:nvSpPr>
          <p:cNvPr id="8" name="TextBox 4"/>
          <p:cNvSpPr txBox="1"/>
          <p:nvPr/>
        </p:nvSpPr>
        <p:spPr>
          <a:xfrm>
            <a:off x="539552" y="1345332"/>
            <a:ext cx="8136904" cy="4524315"/>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285750" indent="-285750">
              <a:buFont typeface="Wingdings" panose="05000000000000000000" pitchFamily="2" charset="2"/>
              <a:buChar char="l"/>
            </a:pPr>
            <a:r>
              <a:rPr lang="zh-HK" altLang="zh-TW" sz="2400" dirty="0" smtClean="0">
                <a:latin typeface="標楷體" panose="03000509000000000000" pitchFamily="65" charset="-120"/>
                <a:ea typeface="標楷體" panose="03000509000000000000" pitchFamily="65" charset="-120"/>
              </a:rPr>
              <a:t>涉及</a:t>
            </a:r>
            <a:r>
              <a:rPr lang="zh-HK" altLang="zh-TW" sz="2400" dirty="0">
                <a:latin typeface="標楷體" panose="03000509000000000000" pitchFamily="65" charset="-120"/>
                <a:ea typeface="標楷體" panose="03000509000000000000" pitchFamily="65" charset="-120"/>
              </a:rPr>
              <a:t>一級用途別</a:t>
            </a:r>
            <a:r>
              <a:rPr lang="en-US" altLang="zh-TW" sz="2400" dirty="0">
                <a:latin typeface="標楷體" panose="03000509000000000000" pitchFamily="65" charset="-120"/>
                <a:ea typeface="標楷體" panose="03000509000000000000" pitchFamily="65" charset="-120"/>
              </a:rPr>
              <a:t>(</a:t>
            </a:r>
            <a:r>
              <a:rPr lang="zh-HK" altLang="zh-TW" sz="2400" dirty="0">
                <a:latin typeface="標楷體" panose="03000509000000000000" pitchFamily="65" charset="-120"/>
                <a:ea typeface="標楷體" panose="03000509000000000000" pitchFamily="65" charset="-120"/>
              </a:rPr>
              <a:t>人事費、業務費、設備及投資</a:t>
            </a:r>
            <a:r>
              <a:rPr lang="en-US" altLang="zh-TW" sz="2400" dirty="0">
                <a:latin typeface="標楷體" panose="03000509000000000000" pitchFamily="65" charset="-120"/>
                <a:ea typeface="標楷體" panose="03000509000000000000" pitchFamily="65" charset="-120"/>
              </a:rPr>
              <a:t>)</a:t>
            </a:r>
            <a:r>
              <a:rPr lang="zh-HK" altLang="zh-TW" sz="2400" dirty="0">
                <a:latin typeface="標楷體" panose="03000509000000000000" pitchFamily="65" charset="-120"/>
                <a:ea typeface="標楷體" panose="03000509000000000000" pitchFamily="65" charset="-120"/>
              </a:rPr>
              <a:t>互相流用、指定經費項目變更、補</a:t>
            </a:r>
            <a:r>
              <a:rPr lang="en-US" altLang="zh-TW" sz="2400" dirty="0">
                <a:latin typeface="標楷體" panose="03000509000000000000" pitchFamily="65" charset="-120"/>
                <a:ea typeface="標楷體" panose="03000509000000000000" pitchFamily="65" charset="-120"/>
              </a:rPr>
              <a:t>(</a:t>
            </a:r>
            <a:r>
              <a:rPr lang="zh-HK" altLang="zh-TW" sz="2400" dirty="0">
                <a:latin typeface="標楷體" panose="03000509000000000000" pitchFamily="65" charset="-120"/>
                <a:ea typeface="標楷體" panose="03000509000000000000" pitchFamily="65" charset="-120"/>
              </a:rPr>
              <a:t>捐</a:t>
            </a:r>
            <a:r>
              <a:rPr lang="en-US" altLang="zh-TW" sz="2400" dirty="0">
                <a:latin typeface="標楷體" panose="03000509000000000000" pitchFamily="65" charset="-120"/>
                <a:ea typeface="標楷體" panose="03000509000000000000" pitchFamily="65" charset="-120"/>
              </a:rPr>
              <a:t>)</a:t>
            </a:r>
            <a:r>
              <a:rPr lang="zh-HK" altLang="zh-TW" sz="2400" dirty="0">
                <a:latin typeface="標楷體" panose="03000509000000000000" pitchFamily="65" charset="-120"/>
                <a:ea typeface="標楷體" panose="03000509000000000000" pitchFamily="65" charset="-120"/>
              </a:rPr>
              <a:t>助比率變更、補</a:t>
            </a:r>
            <a:r>
              <a:rPr lang="en-US" altLang="zh-TW" sz="2400" dirty="0">
                <a:latin typeface="標楷體" panose="03000509000000000000" pitchFamily="65" charset="-120"/>
                <a:ea typeface="標楷體" panose="03000509000000000000" pitchFamily="65" charset="-120"/>
              </a:rPr>
              <a:t>(</a:t>
            </a:r>
            <a:r>
              <a:rPr lang="zh-HK" altLang="zh-TW" sz="2400" dirty="0">
                <a:latin typeface="標楷體" panose="03000509000000000000" pitchFamily="65" charset="-120"/>
                <a:ea typeface="標楷體" panose="03000509000000000000" pitchFamily="65" charset="-120"/>
              </a:rPr>
              <a:t>捐</a:t>
            </a:r>
            <a:r>
              <a:rPr lang="en-US" altLang="zh-TW" sz="2400" dirty="0">
                <a:latin typeface="標楷體" panose="03000509000000000000" pitchFamily="65" charset="-120"/>
                <a:ea typeface="標楷體" panose="03000509000000000000" pitchFamily="65" charset="-120"/>
              </a:rPr>
              <a:t>)</a:t>
            </a:r>
            <a:r>
              <a:rPr lang="zh-HK" altLang="zh-TW" sz="2400" dirty="0">
                <a:latin typeface="標楷體" panose="03000509000000000000" pitchFamily="65" charset="-120"/>
                <a:ea typeface="標楷體" panose="03000509000000000000" pitchFamily="65" charset="-120"/>
              </a:rPr>
              <a:t>助或委辦金額之變更，應報教育部同意後方能辦理。</a:t>
            </a:r>
            <a:endParaRPr lang="zh-TW" altLang="zh-TW" sz="2400" dirty="0">
              <a:latin typeface="標楷體" panose="03000509000000000000" pitchFamily="65" charset="-120"/>
              <a:ea typeface="標楷體" panose="03000509000000000000" pitchFamily="65" charset="-120"/>
            </a:endParaRPr>
          </a:p>
          <a:p>
            <a:pPr marL="285750" indent="-285750">
              <a:buFont typeface="Wingdings" panose="05000000000000000000" pitchFamily="2" charset="2"/>
              <a:buChar char="l"/>
            </a:pPr>
            <a:r>
              <a:rPr lang="zh-HK" altLang="zh-TW" sz="2400" dirty="0" smtClean="0">
                <a:latin typeface="標楷體" panose="03000509000000000000" pitchFamily="65" charset="-120"/>
                <a:ea typeface="標楷體" panose="03000509000000000000" pitchFamily="65" charset="-120"/>
              </a:rPr>
              <a:t>惟</a:t>
            </a:r>
            <a:r>
              <a:rPr lang="zh-HK" altLang="zh-TW" sz="2400" dirty="0">
                <a:latin typeface="標楷體" panose="03000509000000000000" pitchFamily="65" charset="-120"/>
                <a:ea typeface="標楷體" panose="03000509000000000000" pitchFamily="65" charset="-120"/>
              </a:rPr>
              <a:t>因依法令規定調增相關費用致不敷使用之人事費流入</a:t>
            </a:r>
            <a:r>
              <a:rPr lang="en-US" altLang="zh-TW" sz="2400" dirty="0">
                <a:latin typeface="標楷體" panose="03000509000000000000" pitchFamily="65" charset="-120"/>
                <a:ea typeface="標楷體" panose="03000509000000000000" pitchFamily="65" charset="-120"/>
              </a:rPr>
              <a:t>(</a:t>
            </a:r>
            <a:r>
              <a:rPr lang="zh-HK" altLang="zh-TW" sz="2400" dirty="0">
                <a:latin typeface="標楷體" panose="03000509000000000000" pitchFamily="65" charset="-120"/>
                <a:ea typeface="標楷體" panose="03000509000000000000" pitchFamily="65" charset="-120"/>
              </a:rPr>
              <a:t>例如</a:t>
            </a:r>
            <a:r>
              <a:rPr lang="en-US" altLang="zh-TW" sz="2400" dirty="0">
                <a:latin typeface="標楷體" panose="03000509000000000000" pitchFamily="65" charset="-120"/>
                <a:ea typeface="標楷體" panose="03000509000000000000" pitchFamily="65" charset="-120"/>
              </a:rPr>
              <a:t>:</a:t>
            </a:r>
            <a:r>
              <a:rPr lang="zh-HK" altLang="zh-TW" sz="2400" dirty="0">
                <a:latin typeface="標楷體" panose="03000509000000000000" pitchFamily="65" charset="-120"/>
                <a:ea typeface="標楷體" panose="03000509000000000000" pitchFamily="65" charset="-120"/>
              </a:rPr>
              <a:t>今年</a:t>
            </a:r>
            <a:r>
              <a:rPr lang="en-US" altLang="zh-TW" sz="2400" dirty="0">
                <a:latin typeface="標楷體" panose="03000509000000000000" pitchFamily="65" charset="-120"/>
                <a:ea typeface="標楷體" panose="03000509000000000000" pitchFamily="65" charset="-120"/>
              </a:rPr>
              <a:t>1</a:t>
            </a:r>
            <a:r>
              <a:rPr lang="zh-HK" altLang="zh-TW" sz="2400" dirty="0">
                <a:latin typeface="標楷體" panose="03000509000000000000" pitchFamily="65" charset="-120"/>
                <a:ea typeface="標楷體" panose="03000509000000000000" pitchFamily="65" charset="-120"/>
              </a:rPr>
              <a:t>月</a:t>
            </a:r>
            <a:r>
              <a:rPr lang="en-US" altLang="zh-TW" sz="2400" dirty="0">
                <a:latin typeface="標楷體" panose="03000509000000000000" pitchFamily="65" charset="-120"/>
                <a:ea typeface="標楷體" panose="03000509000000000000" pitchFamily="65" charset="-120"/>
              </a:rPr>
              <a:t>1</a:t>
            </a:r>
            <a:r>
              <a:rPr lang="zh-HK" altLang="zh-TW" sz="2400" dirty="0">
                <a:latin typeface="標楷體" panose="03000509000000000000" pitchFamily="65" charset="-120"/>
                <a:ea typeface="標楷體" panose="03000509000000000000" pitchFamily="65" charset="-120"/>
              </a:rPr>
              <a:t>日補充保費費率由</a:t>
            </a:r>
            <a:r>
              <a:rPr lang="en-US" altLang="zh-TW" sz="2400" dirty="0">
                <a:latin typeface="標楷體" panose="03000509000000000000" pitchFamily="65" charset="-120"/>
                <a:ea typeface="標楷體" panose="03000509000000000000" pitchFamily="65" charset="-120"/>
              </a:rPr>
              <a:t>1.91%</a:t>
            </a:r>
            <a:r>
              <a:rPr lang="zh-HK" altLang="zh-TW" sz="2400" dirty="0">
                <a:latin typeface="標楷體" panose="03000509000000000000" pitchFamily="65" charset="-120"/>
                <a:ea typeface="標楷體" panose="03000509000000000000" pitchFamily="65" charset="-120"/>
              </a:rPr>
              <a:t>調漲至</a:t>
            </a:r>
            <a:r>
              <a:rPr lang="en-US" altLang="zh-TW" sz="2400" dirty="0">
                <a:latin typeface="標楷體" panose="03000509000000000000" pitchFamily="65" charset="-120"/>
                <a:ea typeface="標楷體" panose="03000509000000000000" pitchFamily="65" charset="-120"/>
              </a:rPr>
              <a:t>2.11%)</a:t>
            </a:r>
            <a:r>
              <a:rPr lang="zh-HK" altLang="zh-TW" sz="2400" dirty="0">
                <a:latin typeface="標楷體" panose="03000509000000000000" pitchFamily="65" charset="-120"/>
                <a:ea typeface="標楷體" panose="03000509000000000000" pitchFamily="65" charset="-120"/>
              </a:rPr>
              <a:t>，得由執行單位</a:t>
            </a:r>
            <a:r>
              <a:rPr lang="zh-HK" altLang="zh-TW" sz="2400" dirty="0" smtClean="0">
                <a:latin typeface="標楷體" panose="03000509000000000000" pitchFamily="65" charset="-120"/>
                <a:ea typeface="標楷體" panose="03000509000000000000" pitchFamily="65" charset="-120"/>
              </a:rPr>
              <a:t>循</a:t>
            </a:r>
            <a:r>
              <a:rPr lang="zh-TW" altLang="en-US" sz="2400" dirty="0">
                <a:latin typeface="標楷體" panose="03000509000000000000" pitchFamily="65" charset="-120"/>
                <a:ea typeface="標楷體" panose="03000509000000000000" pitchFamily="65" charset="-120"/>
              </a:rPr>
              <a:t>學校</a:t>
            </a:r>
            <a:r>
              <a:rPr lang="zh-TW" altLang="zh-TW" sz="2400" dirty="0">
                <a:latin typeface="標楷體" panose="03000509000000000000" pitchFamily="65" charset="-120"/>
                <a:ea typeface="標楷體" panose="03000509000000000000" pitchFamily="65" charset="-120"/>
              </a:rPr>
              <a:t>內部行政程序</a:t>
            </a:r>
            <a:r>
              <a:rPr lang="zh-TW" altLang="en-US" sz="2400" dirty="0">
                <a:latin typeface="標楷體" panose="03000509000000000000" pitchFamily="65" charset="-120"/>
                <a:ea typeface="標楷體" panose="03000509000000000000" pitchFamily="65" charset="-120"/>
              </a:rPr>
              <a:t>簽准後</a:t>
            </a:r>
            <a:r>
              <a:rPr lang="zh-TW" altLang="zh-TW" sz="2400" dirty="0">
                <a:latin typeface="標楷體" panose="03000509000000000000" pitchFamily="65" charset="-120"/>
                <a:ea typeface="標楷體" panose="03000509000000000000" pitchFamily="65" charset="-120"/>
              </a:rPr>
              <a:t>辦理</a:t>
            </a:r>
            <a:r>
              <a:rPr lang="zh-HK" altLang="zh-TW" sz="2400" dirty="0" smtClean="0">
                <a:latin typeface="標楷體" panose="03000509000000000000" pitchFamily="65" charset="-120"/>
                <a:ea typeface="標楷體" panose="03000509000000000000" pitchFamily="65" charset="-120"/>
              </a:rPr>
              <a:t>。</a:t>
            </a:r>
            <a:endParaRPr lang="en-US" altLang="zh-HK" sz="2400" dirty="0" smtClean="0">
              <a:latin typeface="標楷體" panose="03000509000000000000" pitchFamily="65" charset="-120"/>
              <a:ea typeface="標楷體" panose="03000509000000000000" pitchFamily="65" charset="-120"/>
            </a:endParaRPr>
          </a:p>
          <a:p>
            <a:pPr marL="285750" indent="-285750">
              <a:buFont typeface="Wingdings" panose="05000000000000000000" pitchFamily="2" charset="2"/>
              <a:buChar char="l"/>
            </a:pPr>
            <a:r>
              <a:rPr lang="zh-HK" altLang="zh-TW" sz="2400" dirty="0">
                <a:latin typeface="標楷體" panose="03000509000000000000" pitchFamily="65" charset="-120"/>
                <a:ea typeface="標楷體" panose="03000509000000000000" pitchFamily="65" charset="-120"/>
              </a:rPr>
              <a:t>經費項目的</a:t>
            </a:r>
            <a:r>
              <a:rPr lang="zh-HK" altLang="zh-TW" sz="2400" dirty="0">
                <a:solidFill>
                  <a:srgbClr val="FFC000"/>
                </a:solidFill>
                <a:latin typeface="標楷體" panose="03000509000000000000" pitchFamily="65" charset="-120"/>
                <a:ea typeface="標楷體" panose="03000509000000000000" pitchFamily="65" charset="-120"/>
              </a:rPr>
              <a:t>新增</a:t>
            </a:r>
            <a:r>
              <a:rPr lang="en-US" altLang="zh-TW" sz="2400" dirty="0">
                <a:latin typeface="標楷體" panose="03000509000000000000" pitchFamily="65" charset="-120"/>
                <a:ea typeface="標楷體" panose="03000509000000000000" pitchFamily="65" charset="-120"/>
              </a:rPr>
              <a:t>(</a:t>
            </a:r>
            <a:r>
              <a:rPr lang="zh-HK" altLang="zh-TW" sz="2400" dirty="0">
                <a:latin typeface="標楷體" panose="03000509000000000000" pitchFamily="65" charset="-120"/>
                <a:ea typeface="標楷體" panose="03000509000000000000" pitchFamily="65" charset="-120"/>
              </a:rPr>
              <a:t>原核定表是沒有的</a:t>
            </a:r>
            <a:r>
              <a:rPr lang="zh-TW" altLang="zh-TW" sz="2400" dirty="0">
                <a:latin typeface="標楷體" panose="03000509000000000000" pitchFamily="65" charset="-120"/>
                <a:ea typeface="標楷體" panose="03000509000000000000" pitchFamily="65" charset="-120"/>
              </a:rPr>
              <a:t>，</a:t>
            </a:r>
            <a:r>
              <a:rPr lang="zh-HK" altLang="zh-TW" sz="2400" dirty="0">
                <a:latin typeface="標楷體" panose="03000509000000000000" pitchFamily="65" charset="-120"/>
                <a:ea typeface="標楷體" panose="03000509000000000000" pitchFamily="65" charset="-120"/>
              </a:rPr>
              <a:t>例如</a:t>
            </a:r>
            <a:r>
              <a:rPr lang="zh-TW" altLang="zh-TW" sz="2400" dirty="0">
                <a:latin typeface="標楷體" panose="03000509000000000000" pitchFamily="65" charset="-120"/>
                <a:ea typeface="標楷體" panose="03000509000000000000" pitchFamily="65" charset="-120"/>
              </a:rPr>
              <a:t>：</a:t>
            </a:r>
            <a:r>
              <a:rPr lang="zh-HK" altLang="zh-TW" sz="2400" dirty="0">
                <a:latin typeface="標楷體" panose="03000509000000000000" pitchFamily="65" charset="-120"/>
                <a:ea typeface="標楷體" panose="03000509000000000000" pitchFamily="65" charset="-120"/>
              </a:rPr>
              <a:t>經費核定表未列有出席費</a:t>
            </a:r>
            <a:r>
              <a:rPr lang="en-US" altLang="zh-TW" sz="2400" dirty="0">
                <a:latin typeface="標楷體" panose="03000509000000000000" pitchFamily="65" charset="-120"/>
                <a:ea typeface="標楷體" panose="03000509000000000000" pitchFamily="65" charset="-120"/>
              </a:rPr>
              <a:t>)</a:t>
            </a:r>
            <a:r>
              <a:rPr lang="zh-HK" altLang="zh-TW" sz="2400" dirty="0">
                <a:latin typeface="標楷體" panose="03000509000000000000" pitchFamily="65" charset="-120"/>
                <a:ea typeface="標楷體" panose="03000509000000000000" pitchFamily="65" charset="-120"/>
              </a:rPr>
              <a:t>及經費項目間</a:t>
            </a:r>
            <a:r>
              <a:rPr lang="zh-TW" altLang="zh-TW" sz="2400" dirty="0">
                <a:solidFill>
                  <a:srgbClr val="FFC000"/>
                </a:solidFill>
                <a:latin typeface="標楷體" panose="03000509000000000000" pitchFamily="65" charset="-120"/>
                <a:ea typeface="標楷體" panose="03000509000000000000" pitchFamily="65" charset="-120"/>
              </a:rPr>
              <a:t>互</a:t>
            </a:r>
            <a:r>
              <a:rPr lang="zh-HK" altLang="zh-TW" sz="2400" dirty="0">
                <a:solidFill>
                  <a:srgbClr val="FFC000"/>
                </a:solidFill>
                <a:latin typeface="標楷體" panose="03000509000000000000" pitchFamily="65" charset="-120"/>
                <a:ea typeface="標楷體" panose="03000509000000000000" pitchFamily="65" charset="-120"/>
              </a:rPr>
              <a:t>相流用</a:t>
            </a:r>
            <a:r>
              <a:rPr lang="en-US" altLang="zh-TW" sz="2400" dirty="0">
                <a:latin typeface="標楷體" panose="03000509000000000000" pitchFamily="65" charset="-120"/>
                <a:ea typeface="標楷體" panose="03000509000000000000" pitchFamily="65" charset="-120"/>
              </a:rPr>
              <a:t>(</a:t>
            </a:r>
            <a:r>
              <a:rPr lang="zh-HK" altLang="zh-TW" sz="2400" dirty="0">
                <a:latin typeface="標楷體" panose="03000509000000000000" pitchFamily="65" charset="-120"/>
                <a:ea typeface="標楷體" panose="03000509000000000000" pitchFamily="65" charset="-120"/>
              </a:rPr>
              <a:t>例如</a:t>
            </a:r>
            <a:r>
              <a:rPr lang="zh-TW" altLang="zh-TW" sz="2400" dirty="0">
                <a:latin typeface="標楷體" panose="03000509000000000000" pitchFamily="65" charset="-120"/>
                <a:ea typeface="標楷體" panose="03000509000000000000" pitchFamily="65" charset="-120"/>
              </a:rPr>
              <a:t>：</a:t>
            </a:r>
            <a:r>
              <a:rPr lang="zh-HK" altLang="zh-TW" sz="2400" dirty="0">
                <a:latin typeface="標楷體" panose="03000509000000000000" pitchFamily="65" charset="-120"/>
                <a:ea typeface="標楷體" panose="03000509000000000000" pitchFamily="65" charset="-120"/>
              </a:rPr>
              <a:t>經費核定表所列的出席費與鐘點費</a:t>
            </a:r>
            <a:r>
              <a:rPr lang="en-US" altLang="zh-TW" sz="2400" dirty="0">
                <a:latin typeface="標楷體" panose="03000509000000000000" pitchFamily="65" charset="-120"/>
                <a:ea typeface="標楷體" panose="03000509000000000000" pitchFamily="65" charset="-120"/>
              </a:rPr>
              <a:t>)</a:t>
            </a:r>
            <a:r>
              <a:rPr lang="zh-HK" altLang="zh-TW" sz="2400" dirty="0">
                <a:latin typeface="標楷體" panose="03000509000000000000" pitchFamily="65" charset="-120"/>
                <a:ea typeface="標楷體" panose="03000509000000000000" pitchFamily="65" charset="-120"/>
              </a:rPr>
              <a:t>得由執行單位</a:t>
            </a:r>
            <a:r>
              <a:rPr lang="zh-HK" altLang="zh-TW" sz="2400" dirty="0" smtClean="0">
                <a:latin typeface="標楷體" panose="03000509000000000000" pitchFamily="65" charset="-120"/>
                <a:ea typeface="標楷體" panose="03000509000000000000" pitchFamily="65" charset="-120"/>
              </a:rPr>
              <a:t>循</a:t>
            </a:r>
            <a:r>
              <a:rPr lang="zh-TW" altLang="en-US" sz="2400" dirty="0">
                <a:latin typeface="標楷體" panose="03000509000000000000" pitchFamily="65" charset="-120"/>
                <a:ea typeface="標楷體" panose="03000509000000000000" pitchFamily="65" charset="-120"/>
              </a:rPr>
              <a:t>學校</a:t>
            </a:r>
            <a:r>
              <a:rPr lang="zh-TW" altLang="zh-TW" sz="2400" dirty="0">
                <a:latin typeface="標楷體" panose="03000509000000000000" pitchFamily="65" charset="-120"/>
                <a:ea typeface="標楷體" panose="03000509000000000000" pitchFamily="65" charset="-120"/>
              </a:rPr>
              <a:t>內部行政程序</a:t>
            </a:r>
            <a:r>
              <a:rPr lang="zh-TW" altLang="en-US" sz="2400" dirty="0">
                <a:latin typeface="標楷體" panose="03000509000000000000" pitchFamily="65" charset="-120"/>
                <a:ea typeface="標楷體" panose="03000509000000000000" pitchFamily="65" charset="-120"/>
              </a:rPr>
              <a:t>簽准後</a:t>
            </a:r>
            <a:r>
              <a:rPr lang="zh-TW" altLang="zh-TW" sz="2400" dirty="0">
                <a:latin typeface="標楷體" panose="03000509000000000000" pitchFamily="65" charset="-120"/>
                <a:ea typeface="標楷體" panose="03000509000000000000" pitchFamily="65" charset="-120"/>
              </a:rPr>
              <a:t>辦理</a:t>
            </a:r>
            <a:r>
              <a:rPr lang="zh-HK" altLang="zh-TW" sz="2400" dirty="0" smtClean="0">
                <a:latin typeface="標楷體" panose="03000509000000000000" pitchFamily="65" charset="-120"/>
                <a:ea typeface="標楷體" panose="03000509000000000000" pitchFamily="65" charset="-120"/>
              </a:rPr>
              <a:t>。</a:t>
            </a:r>
            <a:endParaRPr lang="en-US" altLang="zh-HK" sz="2400" dirty="0">
              <a:latin typeface="標楷體" panose="03000509000000000000" pitchFamily="65" charset="-120"/>
              <a:ea typeface="標楷體" panose="03000509000000000000" pitchFamily="65" charset="-120"/>
            </a:endParaRPr>
          </a:p>
          <a:p>
            <a:pPr marL="285750" indent="-285750">
              <a:buFont typeface="Wingdings" panose="05000000000000000000" pitchFamily="2" charset="2"/>
              <a:buChar char="l"/>
            </a:pPr>
            <a:endParaRPr lang="en-US" altLang="zh-CN" sz="2400" dirty="0" smtClean="0">
              <a:latin typeface="標楷體" panose="03000509000000000000" pitchFamily="65" charset="-120"/>
              <a:ea typeface="標楷體" panose="03000509000000000000" pitchFamily="65" charset="-120"/>
            </a:endParaRPr>
          </a:p>
          <a:p>
            <a:pPr marL="285750" indent="-285750">
              <a:buFont typeface="Wingdings" panose="05000000000000000000" pitchFamily="2" charset="2"/>
              <a:buChar char="l"/>
            </a:pPr>
            <a:endParaRPr lang="en-US" altLang="zh-CN" sz="24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42843477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2"/>
          <p:cNvSpPr/>
          <p:nvPr/>
        </p:nvSpPr>
        <p:spPr>
          <a:xfrm>
            <a:off x="467544" y="481236"/>
            <a:ext cx="7416824" cy="79208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p>
        </p:txBody>
      </p:sp>
      <p:sp>
        <p:nvSpPr>
          <p:cNvPr id="5" name="TextBox 4"/>
          <p:cNvSpPr txBox="1"/>
          <p:nvPr/>
        </p:nvSpPr>
        <p:spPr>
          <a:xfrm>
            <a:off x="502495" y="625252"/>
            <a:ext cx="6120680" cy="523220"/>
          </a:xfrm>
          <a:prstGeom prst="rect">
            <a:avLst/>
          </a:prstGeom>
          <a:noFill/>
        </p:spPr>
        <p:txBody>
          <a:bodyPr wrap="square" rtlCol="0">
            <a:spAutoFit/>
          </a:bodyPr>
          <a:lstStyle/>
          <a:p>
            <a:r>
              <a:rPr lang="zh-TW" altLang="en-US" sz="2800" dirty="0">
                <a:latin typeface="標楷體" panose="03000509000000000000" pitchFamily="65" charset="-120"/>
                <a:ea typeface="標楷體" panose="03000509000000000000" pitchFamily="65" charset="-120"/>
              </a:rPr>
              <a:t>三、計畫</a:t>
            </a:r>
            <a:r>
              <a:rPr lang="zh-TW" altLang="en-US" sz="2800" dirty="0" smtClean="0">
                <a:latin typeface="標楷體" panose="03000509000000000000" pitchFamily="65" charset="-120"/>
                <a:ea typeface="標楷體" panose="03000509000000000000" pitchFamily="65" charset="-120"/>
              </a:rPr>
              <a:t>經費之變更</a:t>
            </a:r>
            <a:endParaRPr lang="zh-CN" altLang="en-US" sz="3200" b="1" dirty="0">
              <a:solidFill>
                <a:schemeClr val="tx1">
                  <a:lumMod val="85000"/>
                  <a:lumOff val="15000"/>
                </a:schemeClr>
              </a:solidFill>
              <a:latin typeface="標楷體" panose="03000509000000000000" pitchFamily="65" charset="-120"/>
              <a:ea typeface="標楷體" panose="03000509000000000000" pitchFamily="65" charset="-120"/>
            </a:endParaRPr>
          </a:p>
        </p:txBody>
      </p:sp>
      <p:sp>
        <p:nvSpPr>
          <p:cNvPr id="8" name="TextBox 4"/>
          <p:cNvSpPr txBox="1"/>
          <p:nvPr/>
        </p:nvSpPr>
        <p:spPr>
          <a:xfrm>
            <a:off x="462236" y="1429296"/>
            <a:ext cx="8136904" cy="3416320"/>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342900" indent="-342900">
              <a:buFont typeface="Wingdings" panose="05000000000000000000" pitchFamily="2" charset="2"/>
              <a:buChar char="l"/>
            </a:pPr>
            <a:r>
              <a:rPr lang="zh-TW" altLang="en-US" sz="2400" dirty="0">
                <a:latin typeface="標楷體" panose="03000509000000000000" pitchFamily="65" charset="-120"/>
                <a:ea typeface="標楷體" panose="03000509000000000000" pitchFamily="65" charset="-120"/>
              </a:rPr>
              <a:t>行政管理費除經教育部同意者外，不得流入。</a:t>
            </a:r>
            <a:endParaRPr lang="zh-TW" altLang="zh-TW" sz="2400" dirty="0">
              <a:latin typeface="標楷體" panose="03000509000000000000" pitchFamily="65" charset="-120"/>
              <a:ea typeface="標楷體" panose="03000509000000000000" pitchFamily="65" charset="-120"/>
            </a:endParaRPr>
          </a:p>
          <a:p>
            <a:pPr marL="342900" indent="-342900">
              <a:buFont typeface="Wingdings" panose="05000000000000000000" pitchFamily="2" charset="2"/>
              <a:buChar char="l"/>
            </a:pPr>
            <a:r>
              <a:rPr lang="zh-TW" altLang="en-US" sz="2400" dirty="0" smtClean="0">
                <a:latin typeface="標楷體" panose="03000509000000000000" pitchFamily="65" charset="-120"/>
                <a:ea typeface="標楷體" panose="03000509000000000000" pitchFamily="65" charset="-120"/>
              </a:rPr>
              <a:t>資本門經費不得流用至經常門。</a:t>
            </a:r>
            <a:endParaRPr lang="en-US" altLang="zh-TW" sz="2400" dirty="0" smtClean="0">
              <a:latin typeface="標楷體" panose="03000509000000000000" pitchFamily="65" charset="-120"/>
              <a:ea typeface="標楷體" panose="03000509000000000000" pitchFamily="65" charset="-120"/>
            </a:endParaRPr>
          </a:p>
          <a:p>
            <a:pPr marL="342900" indent="-342900">
              <a:buFont typeface="Wingdings" panose="05000000000000000000" pitchFamily="2" charset="2"/>
              <a:buChar char="l"/>
            </a:pPr>
            <a:r>
              <a:rPr lang="zh-TW" altLang="en-US" sz="2400" dirty="0">
                <a:latin typeface="標楷體" panose="03000509000000000000" pitchFamily="65" charset="-120"/>
                <a:ea typeface="標楷體" panose="03000509000000000000" pitchFamily="65" charset="-120"/>
              </a:rPr>
              <a:t>人事費未</a:t>
            </a:r>
            <a:r>
              <a:rPr lang="zh-TW" altLang="en-US" sz="2400" dirty="0" smtClean="0">
                <a:latin typeface="標楷體" panose="03000509000000000000" pitchFamily="65" charset="-120"/>
                <a:ea typeface="標楷體" panose="03000509000000000000" pitchFamily="65" charset="-120"/>
              </a:rPr>
              <a:t>依</a:t>
            </a:r>
            <a:r>
              <a:rPr lang="zh-TW" altLang="zh-TW" sz="2400" dirty="0">
                <a:latin typeface="標楷體" panose="03000509000000000000" pitchFamily="65" charset="-120"/>
                <a:ea typeface="標楷體" panose="03000509000000000000" pitchFamily="65" charset="-120"/>
              </a:rPr>
              <a:t>學經歷</a:t>
            </a:r>
            <a:r>
              <a:rPr lang="en-US" altLang="zh-TW" sz="2400" dirty="0">
                <a:latin typeface="標楷體" panose="03000509000000000000" pitchFamily="65" charset="-120"/>
                <a:ea typeface="標楷體" panose="03000509000000000000" pitchFamily="65" charset="-120"/>
              </a:rPr>
              <a:t>(</a:t>
            </a:r>
            <a:r>
              <a:rPr lang="zh-TW" altLang="zh-TW" sz="2400" dirty="0">
                <a:latin typeface="標楷體" panose="03000509000000000000" pitchFamily="65" charset="-120"/>
                <a:ea typeface="標楷體" panose="03000509000000000000" pitchFamily="65" charset="-120"/>
              </a:rPr>
              <a:t>職級</a:t>
            </a:r>
            <a:r>
              <a:rPr lang="en-US" altLang="zh-TW" sz="2400" dirty="0">
                <a:latin typeface="標楷體" panose="03000509000000000000" pitchFamily="65" charset="-120"/>
                <a:ea typeface="標楷體" panose="03000509000000000000" pitchFamily="65" charset="-120"/>
              </a:rPr>
              <a:t>)</a:t>
            </a:r>
            <a:r>
              <a:rPr lang="zh-TW" altLang="zh-TW" sz="2400" dirty="0">
                <a:latin typeface="標楷體" panose="03000509000000000000" pitchFamily="65" charset="-120"/>
                <a:ea typeface="標楷體" panose="03000509000000000000" pitchFamily="65" charset="-120"/>
              </a:rPr>
              <a:t>或期程聘用人員致剩餘款不得流用</a:t>
            </a:r>
            <a:r>
              <a:rPr lang="zh-TW" altLang="en-US" sz="2400" dirty="0" smtClean="0">
                <a:latin typeface="標楷體" panose="03000509000000000000" pitchFamily="65" charset="-120"/>
                <a:ea typeface="標楷體" panose="03000509000000000000" pitchFamily="65" charset="-120"/>
              </a:rPr>
              <a:t>。</a:t>
            </a:r>
            <a:endParaRPr lang="en-US" altLang="zh-TW" sz="2400" dirty="0" smtClean="0">
              <a:latin typeface="標楷體" panose="03000509000000000000" pitchFamily="65" charset="-120"/>
              <a:ea typeface="標楷體" panose="03000509000000000000" pitchFamily="65" charset="-120"/>
            </a:endParaRPr>
          </a:p>
          <a:p>
            <a:pPr marL="800100" lvl="1" indent="-342900">
              <a:buFont typeface="Arial" panose="020B0604020202020204" pitchFamily="34" charset="0"/>
              <a:buChar char="•"/>
            </a:pPr>
            <a:r>
              <a:rPr lang="zh-TW" altLang="en-US" sz="2000" dirty="0" smtClean="0">
                <a:latin typeface="標楷體" panose="03000509000000000000" pitchFamily="65" charset="-120"/>
                <a:ea typeface="標楷體" panose="03000509000000000000" pitchFamily="65" charset="-120"/>
              </a:rPr>
              <a:t>專任助理</a:t>
            </a:r>
            <a:r>
              <a:rPr lang="zh-HK" altLang="zh-TW" sz="2000" dirty="0" smtClean="0">
                <a:latin typeface="標楷體" panose="03000509000000000000" pitchFamily="65" charset="-120"/>
                <a:ea typeface="標楷體" panose="03000509000000000000" pitchFamily="65" charset="-120"/>
              </a:rPr>
              <a:t>未依學經歷或原編職級聘用</a:t>
            </a:r>
            <a:r>
              <a:rPr lang="zh-TW" altLang="zh-TW" sz="2000" dirty="0" smtClean="0">
                <a:latin typeface="標楷體" panose="03000509000000000000" pitchFamily="65" charset="-120"/>
                <a:ea typeface="標楷體" panose="03000509000000000000" pitchFamily="65" charset="-120"/>
              </a:rPr>
              <a:t>，</a:t>
            </a:r>
            <a:r>
              <a:rPr lang="zh-HK" altLang="zh-TW" sz="2000" dirty="0" smtClean="0">
                <a:latin typeface="標楷體" panose="03000509000000000000" pitchFamily="65" charset="-120"/>
                <a:ea typeface="標楷體" panose="03000509000000000000" pitchFamily="65" charset="-120"/>
              </a:rPr>
              <a:t>致有剩餘經費</a:t>
            </a:r>
            <a:r>
              <a:rPr lang="zh-TW" altLang="en-US" sz="2000" dirty="0" smtClean="0">
                <a:latin typeface="標楷體" panose="03000509000000000000" pitchFamily="65" charset="-120"/>
                <a:ea typeface="標楷體" panose="03000509000000000000" pitchFamily="65" charset="-120"/>
              </a:rPr>
              <a:t>時，</a:t>
            </a:r>
            <a:r>
              <a:rPr lang="zh-HK" altLang="zh-TW" sz="2000" dirty="0" smtClean="0">
                <a:latin typeface="標楷體" panose="03000509000000000000" pitchFamily="65" charset="-120"/>
                <a:ea typeface="標楷體" panose="03000509000000000000" pitchFamily="65" charset="-120"/>
              </a:rPr>
              <a:t>得於計畫人數不超過</a:t>
            </a:r>
            <a:r>
              <a:rPr lang="en-US" altLang="zh-TW" sz="2000" dirty="0" smtClean="0">
                <a:latin typeface="標楷體" panose="03000509000000000000" pitchFamily="65" charset="-120"/>
                <a:ea typeface="標楷體" panose="03000509000000000000" pitchFamily="65" charset="-120"/>
              </a:rPr>
              <a:t>4</a:t>
            </a:r>
            <a:r>
              <a:rPr lang="zh-HK" altLang="zh-TW" sz="2000" dirty="0" smtClean="0">
                <a:latin typeface="標楷體" panose="03000509000000000000" pitchFamily="65" charset="-120"/>
                <a:ea typeface="標楷體" panose="03000509000000000000" pitchFamily="65" charset="-120"/>
              </a:rPr>
              <a:t>人為原則下</a:t>
            </a:r>
            <a:r>
              <a:rPr lang="zh-TW" altLang="zh-TW" sz="2000" dirty="0" smtClean="0">
                <a:latin typeface="標楷體" panose="03000509000000000000" pitchFamily="65" charset="-120"/>
                <a:ea typeface="標楷體" panose="03000509000000000000" pitchFamily="65" charset="-120"/>
              </a:rPr>
              <a:t>，</a:t>
            </a:r>
            <a:r>
              <a:rPr lang="zh-HK" altLang="zh-TW" sz="2000" dirty="0" smtClean="0">
                <a:latin typeface="標楷體" panose="03000509000000000000" pitchFamily="65" charset="-120"/>
                <a:ea typeface="標楷體" panose="03000509000000000000" pitchFamily="65" charset="-120"/>
              </a:rPr>
              <a:t>由執行單位循</a:t>
            </a:r>
            <a:r>
              <a:rPr lang="zh-TW" altLang="en-US" sz="2000" dirty="0">
                <a:latin typeface="標楷體" panose="03000509000000000000" pitchFamily="65" charset="-120"/>
                <a:ea typeface="標楷體" panose="03000509000000000000" pitchFamily="65" charset="-120"/>
              </a:rPr>
              <a:t>學校</a:t>
            </a:r>
            <a:r>
              <a:rPr lang="zh-TW" altLang="zh-TW" sz="2000" dirty="0">
                <a:latin typeface="標楷體" panose="03000509000000000000" pitchFamily="65" charset="-120"/>
                <a:ea typeface="標楷體" panose="03000509000000000000" pitchFamily="65" charset="-120"/>
              </a:rPr>
              <a:t>內部行政程序</a:t>
            </a:r>
            <a:r>
              <a:rPr lang="zh-TW" altLang="en-US" sz="2000" dirty="0">
                <a:latin typeface="標楷體" panose="03000509000000000000" pitchFamily="65" charset="-120"/>
                <a:ea typeface="標楷體" panose="03000509000000000000" pitchFamily="65" charset="-120"/>
              </a:rPr>
              <a:t>簽准</a:t>
            </a:r>
            <a:r>
              <a:rPr lang="zh-TW" altLang="en-US" sz="2000" dirty="0" smtClean="0">
                <a:latin typeface="標楷體" panose="03000509000000000000" pitchFamily="65" charset="-120"/>
                <a:ea typeface="標楷體" panose="03000509000000000000" pitchFamily="65" charset="-120"/>
              </a:rPr>
              <a:t>後</a:t>
            </a:r>
            <a:r>
              <a:rPr lang="zh-HK" altLang="zh-TW" sz="2000" dirty="0" smtClean="0">
                <a:latin typeface="標楷體" panose="03000509000000000000" pitchFamily="65" charset="-120"/>
                <a:ea typeface="標楷體" panose="03000509000000000000" pitchFamily="65" charset="-120"/>
              </a:rPr>
              <a:t>勻支給兼任助理支用。</a:t>
            </a:r>
            <a:endParaRPr lang="en-US" altLang="zh-HK" sz="2000" dirty="0" smtClean="0">
              <a:latin typeface="標楷體" panose="03000509000000000000" pitchFamily="65" charset="-120"/>
              <a:ea typeface="標楷體" panose="03000509000000000000" pitchFamily="65" charset="-120"/>
            </a:endParaRPr>
          </a:p>
          <a:p>
            <a:pPr marL="800100" lvl="1" indent="-342900">
              <a:buFont typeface="Arial" panose="020B0604020202020204" pitchFamily="34" charset="0"/>
              <a:buChar char="•"/>
            </a:pPr>
            <a:r>
              <a:rPr lang="zh-HK" altLang="zh-TW" sz="2000" dirty="0">
                <a:latin typeface="標楷體" panose="03000509000000000000" pitchFamily="65" charset="-120"/>
                <a:ea typeface="標楷體" panose="03000509000000000000" pitchFamily="65" charset="-120"/>
              </a:rPr>
              <a:t>聘用人員與原預計人員職級學歷與聘用期間皆相同</a:t>
            </a:r>
            <a:r>
              <a:rPr lang="zh-TW" altLang="zh-TW" sz="2000" dirty="0">
                <a:latin typeface="標楷體" panose="03000509000000000000" pitchFamily="65" charset="-120"/>
                <a:ea typeface="標楷體" panose="03000509000000000000" pitchFamily="65" charset="-120"/>
              </a:rPr>
              <a:t>，</a:t>
            </a:r>
            <a:r>
              <a:rPr lang="zh-TW" altLang="en-US" sz="2000" dirty="0">
                <a:latin typeface="標楷體" panose="03000509000000000000" pitchFamily="65" charset="-120"/>
                <a:ea typeface="標楷體" panose="03000509000000000000" pitchFamily="65" charset="-120"/>
              </a:rPr>
              <a:t>僅係調減月薪致有款項結餘，</a:t>
            </a:r>
            <a:r>
              <a:rPr lang="zh-HK" altLang="zh-TW" sz="2000" dirty="0">
                <a:solidFill>
                  <a:srgbClr val="FFC000"/>
                </a:solidFill>
                <a:latin typeface="標楷體" panose="03000509000000000000" pitchFamily="65" charset="-120"/>
                <a:ea typeface="標楷體" panose="03000509000000000000" pitchFamily="65" charset="-120"/>
              </a:rPr>
              <a:t>其款項屬未執行</a:t>
            </a:r>
            <a:r>
              <a:rPr lang="zh-TW" altLang="zh-TW" sz="2000" dirty="0">
                <a:solidFill>
                  <a:srgbClr val="FFC000"/>
                </a:solidFill>
                <a:latin typeface="標楷體" panose="03000509000000000000" pitchFamily="65" charset="-120"/>
                <a:ea typeface="標楷體" panose="03000509000000000000" pitchFamily="65" charset="-120"/>
              </a:rPr>
              <a:t>，</a:t>
            </a:r>
            <a:r>
              <a:rPr lang="zh-HK" altLang="zh-TW" sz="2000" dirty="0">
                <a:solidFill>
                  <a:srgbClr val="FFC000"/>
                </a:solidFill>
                <a:latin typeface="標楷體" panose="03000509000000000000" pitchFamily="65" charset="-120"/>
                <a:ea typeface="標楷體" panose="03000509000000000000" pitchFamily="65" charset="-120"/>
              </a:rPr>
              <a:t>應請繳回</a:t>
            </a:r>
            <a:r>
              <a:rPr lang="zh-HK" altLang="zh-TW" sz="2000" dirty="0">
                <a:solidFill>
                  <a:schemeClr val="tx1"/>
                </a:solidFill>
                <a:latin typeface="標楷體" panose="03000509000000000000" pitchFamily="65" charset="-120"/>
                <a:ea typeface="標楷體" panose="03000509000000000000" pitchFamily="65" charset="-120"/>
              </a:rPr>
              <a:t>。</a:t>
            </a:r>
            <a:endParaRPr lang="en-US" altLang="zh-HK" sz="2000" dirty="0">
              <a:solidFill>
                <a:schemeClr val="tx1"/>
              </a:solidFill>
              <a:latin typeface="標楷體" panose="03000509000000000000" pitchFamily="65" charset="-120"/>
              <a:ea typeface="標楷體" panose="03000509000000000000" pitchFamily="65" charset="-120"/>
            </a:endParaRPr>
          </a:p>
          <a:p>
            <a:pPr marL="800100" lvl="1" indent="-342900">
              <a:buFont typeface="Arial" panose="020B0604020202020204" pitchFamily="34" charset="0"/>
              <a:buChar char="•"/>
            </a:pPr>
            <a:endParaRPr lang="en-US" altLang="zh-HK" sz="2000" dirty="0" smtClean="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18717300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2"/>
          <p:cNvSpPr/>
          <p:nvPr/>
        </p:nvSpPr>
        <p:spPr>
          <a:xfrm>
            <a:off x="467544" y="265212"/>
            <a:ext cx="7416824" cy="79208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p>
        </p:txBody>
      </p:sp>
      <p:sp>
        <p:nvSpPr>
          <p:cNvPr id="5" name="TextBox 4"/>
          <p:cNvSpPr txBox="1"/>
          <p:nvPr/>
        </p:nvSpPr>
        <p:spPr>
          <a:xfrm>
            <a:off x="502495" y="409228"/>
            <a:ext cx="6120680" cy="523220"/>
          </a:xfrm>
          <a:prstGeom prst="rect">
            <a:avLst/>
          </a:prstGeom>
          <a:noFill/>
        </p:spPr>
        <p:txBody>
          <a:bodyPr wrap="square" rtlCol="0">
            <a:spAutoFit/>
          </a:bodyPr>
          <a:lstStyle/>
          <a:p>
            <a:r>
              <a:rPr lang="zh-TW" altLang="en-US" sz="2800" dirty="0" smtClean="0">
                <a:latin typeface="標楷體" panose="03000509000000000000" pitchFamily="65" charset="-120"/>
                <a:ea typeface="標楷體" panose="03000509000000000000" pitchFamily="65" charset="-120"/>
              </a:rPr>
              <a:t>四、計畫產生收入及結餘款繳回</a:t>
            </a:r>
            <a:endParaRPr lang="zh-CN" altLang="en-US" sz="3200" b="1" dirty="0">
              <a:solidFill>
                <a:schemeClr val="tx1">
                  <a:lumMod val="85000"/>
                  <a:lumOff val="15000"/>
                </a:schemeClr>
              </a:solidFill>
              <a:latin typeface="標楷體" panose="03000509000000000000" pitchFamily="65" charset="-120"/>
              <a:ea typeface="標楷體" panose="03000509000000000000" pitchFamily="65" charset="-120"/>
            </a:endParaRPr>
          </a:p>
        </p:txBody>
      </p:sp>
      <p:grpSp>
        <p:nvGrpSpPr>
          <p:cNvPr id="6" name="Group 5"/>
          <p:cNvGrpSpPr>
            <a:grpSpLocks/>
          </p:cNvGrpSpPr>
          <p:nvPr/>
        </p:nvGrpSpPr>
        <p:grpSpPr bwMode="auto">
          <a:xfrm>
            <a:off x="2128837" y="1129308"/>
            <a:ext cx="4733925" cy="1752600"/>
            <a:chOff x="1973" y="1027"/>
            <a:chExt cx="1926" cy="937"/>
          </a:xfrm>
        </p:grpSpPr>
        <p:sp>
          <p:nvSpPr>
            <p:cNvPr id="7" name="Oval 6"/>
            <p:cNvSpPr>
              <a:spLocks noChangeArrowheads="1"/>
            </p:cNvSpPr>
            <p:nvPr/>
          </p:nvSpPr>
          <p:spPr bwMode="gray">
            <a:xfrm>
              <a:off x="1994" y="1057"/>
              <a:ext cx="1905" cy="907"/>
            </a:xfrm>
            <a:prstGeom prst="ellipse">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endParaRPr lang="zh-TW" altLang="en-US" sz="1800" smtClean="0">
                <a:ea typeface="新細明體" pitchFamily="18" charset="-120"/>
              </a:endParaRPr>
            </a:p>
          </p:txBody>
        </p:sp>
        <p:sp>
          <p:nvSpPr>
            <p:cNvPr id="9" name="Oval 7"/>
            <p:cNvSpPr>
              <a:spLocks noChangeArrowheads="1"/>
            </p:cNvSpPr>
            <p:nvPr/>
          </p:nvSpPr>
          <p:spPr bwMode="gray">
            <a:xfrm>
              <a:off x="1973" y="1027"/>
              <a:ext cx="1905" cy="907"/>
            </a:xfrm>
            <a:prstGeom prst="ellipse">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endParaRPr lang="zh-TW" altLang="en-US" sz="1800" smtClean="0">
                <a:ea typeface="新細明體" pitchFamily="18" charset="-120"/>
              </a:endParaRPr>
            </a:p>
          </p:txBody>
        </p:sp>
      </p:grpSp>
      <p:grpSp>
        <p:nvGrpSpPr>
          <p:cNvPr id="10" name="Group 12"/>
          <p:cNvGrpSpPr>
            <a:grpSpLocks/>
          </p:cNvGrpSpPr>
          <p:nvPr/>
        </p:nvGrpSpPr>
        <p:grpSpPr bwMode="auto">
          <a:xfrm>
            <a:off x="2514600" y="1321133"/>
            <a:ext cx="3962400" cy="1368425"/>
            <a:chOff x="4166" y="1706"/>
            <a:chExt cx="1252" cy="1252"/>
          </a:xfrm>
        </p:grpSpPr>
        <p:sp>
          <p:nvSpPr>
            <p:cNvPr id="11" name="Oval 13"/>
            <p:cNvSpPr>
              <a:spLocks noChangeArrowheads="1"/>
            </p:cNvSpPr>
            <p:nvPr/>
          </p:nvSpPr>
          <p:spPr bwMode="gray">
            <a:xfrm>
              <a:off x="4166" y="1706"/>
              <a:ext cx="1252" cy="1252"/>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vert="eaVert"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endParaRPr lang="zh-TW" altLang="en-US" sz="1800" b="1" smtClean="0">
                <a:ln w="22225">
                  <a:solidFill>
                    <a:schemeClr val="accent2"/>
                  </a:solidFill>
                  <a:prstDash val="solid"/>
                </a:ln>
                <a:solidFill>
                  <a:schemeClr val="accent2">
                    <a:lumMod val="40000"/>
                    <a:lumOff val="60000"/>
                  </a:schemeClr>
                </a:solidFill>
                <a:ea typeface="新細明體" pitchFamily="18" charset="-120"/>
              </a:endParaRPr>
            </a:p>
          </p:txBody>
        </p:sp>
        <p:sp>
          <p:nvSpPr>
            <p:cNvPr id="12" name="Oval 14"/>
            <p:cNvSpPr>
              <a:spLocks noChangeArrowheads="1"/>
            </p:cNvSpPr>
            <p:nvPr/>
          </p:nvSpPr>
          <p:spPr bwMode="gray">
            <a:xfrm>
              <a:off x="4182" y="1713"/>
              <a:ext cx="1222" cy="1220"/>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vert="eaVert"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endParaRPr lang="zh-TW" altLang="en-US" sz="1800" b="1" smtClean="0">
                <a:ln w="22225">
                  <a:solidFill>
                    <a:schemeClr val="accent2"/>
                  </a:solidFill>
                  <a:prstDash val="solid"/>
                </a:ln>
                <a:solidFill>
                  <a:schemeClr val="accent2">
                    <a:lumMod val="40000"/>
                    <a:lumOff val="60000"/>
                  </a:schemeClr>
                </a:solidFill>
                <a:ea typeface="新細明體" pitchFamily="18" charset="-120"/>
              </a:endParaRPr>
            </a:p>
          </p:txBody>
        </p:sp>
        <p:sp>
          <p:nvSpPr>
            <p:cNvPr id="13" name="Oval 15"/>
            <p:cNvSpPr>
              <a:spLocks noChangeArrowheads="1"/>
            </p:cNvSpPr>
            <p:nvPr/>
          </p:nvSpPr>
          <p:spPr bwMode="gray">
            <a:xfrm>
              <a:off x="4195" y="1725"/>
              <a:ext cx="1162" cy="1142"/>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vert="eaVert"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endParaRPr lang="zh-TW" altLang="en-US" sz="1800" b="1" smtClean="0">
                <a:ln w="22225">
                  <a:solidFill>
                    <a:schemeClr val="accent2"/>
                  </a:solidFill>
                  <a:prstDash val="solid"/>
                </a:ln>
                <a:solidFill>
                  <a:schemeClr val="accent2">
                    <a:lumMod val="40000"/>
                    <a:lumOff val="60000"/>
                  </a:schemeClr>
                </a:solidFill>
                <a:ea typeface="新細明體" pitchFamily="18" charset="-120"/>
              </a:endParaRPr>
            </a:p>
          </p:txBody>
        </p:sp>
        <p:sp>
          <p:nvSpPr>
            <p:cNvPr id="14" name="Oval 16"/>
            <p:cNvSpPr>
              <a:spLocks noChangeArrowheads="1"/>
            </p:cNvSpPr>
            <p:nvPr/>
          </p:nvSpPr>
          <p:spPr bwMode="gray">
            <a:xfrm>
              <a:off x="4263" y="1757"/>
              <a:ext cx="1033" cy="927"/>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pPr algn="ctr"/>
              <a:endParaRPr lang="en-US" altLang="ko-KR" sz="1800" b="1">
                <a:ln w="22225">
                  <a:solidFill>
                    <a:schemeClr val="accent2"/>
                  </a:solidFill>
                  <a:prstDash val="solid"/>
                </a:ln>
                <a:solidFill>
                  <a:schemeClr val="accent2">
                    <a:lumMod val="40000"/>
                    <a:lumOff val="60000"/>
                  </a:schemeClr>
                </a:solidFill>
                <a:latin typeface="Verdana" panose="020B0604030504040204" pitchFamily="34" charset="0"/>
                <a:ea typeface="Gulim" pitchFamily="34" charset="-127"/>
              </a:endParaRPr>
            </a:p>
          </p:txBody>
        </p:sp>
      </p:grpSp>
      <p:sp>
        <p:nvSpPr>
          <p:cNvPr id="15" name="Rectangle 19"/>
          <p:cNvSpPr>
            <a:spLocks noChangeArrowheads="1"/>
          </p:cNvSpPr>
          <p:nvPr/>
        </p:nvSpPr>
        <p:spPr bwMode="auto">
          <a:xfrm>
            <a:off x="2714590" y="1614200"/>
            <a:ext cx="3513594" cy="58477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r>
              <a:rPr kumimoji="1" lang="en-US" altLang="zh-TW" sz="3200" b="1" dirty="0">
                <a:latin typeface="標楷體" panose="03000509000000000000" pitchFamily="65" charset="-120"/>
                <a:ea typeface="標楷體" panose="03000509000000000000" pitchFamily="65" charset="-120"/>
              </a:rPr>
              <a:t>(</a:t>
            </a:r>
            <a:r>
              <a:rPr kumimoji="1" lang="zh-TW" altLang="en-US" sz="3200" b="1" dirty="0">
                <a:latin typeface="標楷體" panose="03000509000000000000" pitchFamily="65" charset="-120"/>
                <a:ea typeface="標楷體" panose="03000509000000000000" pitchFamily="65" charset="-120"/>
              </a:rPr>
              <a:t>一</a:t>
            </a:r>
            <a:r>
              <a:rPr kumimoji="1" lang="en-US" altLang="zh-TW" sz="3200" b="1" dirty="0">
                <a:latin typeface="標楷體" panose="03000509000000000000" pitchFamily="65" charset="-120"/>
                <a:ea typeface="標楷體" panose="03000509000000000000" pitchFamily="65" charset="-120"/>
              </a:rPr>
              <a:t>)</a:t>
            </a:r>
            <a:r>
              <a:rPr kumimoji="1" lang="zh-TW" altLang="en-US" sz="3200" b="1" dirty="0">
                <a:latin typeface="標楷體" panose="03000509000000000000" pitchFamily="65" charset="-120"/>
                <a:ea typeface="標楷體" panose="03000509000000000000" pitchFamily="65" charset="-120"/>
              </a:rPr>
              <a:t>計畫產生收入</a:t>
            </a:r>
          </a:p>
        </p:txBody>
      </p:sp>
      <p:sp>
        <p:nvSpPr>
          <p:cNvPr id="16" name="AutoShape 2"/>
          <p:cNvSpPr>
            <a:spLocks noChangeArrowheads="1"/>
          </p:cNvSpPr>
          <p:nvPr/>
        </p:nvSpPr>
        <p:spPr bwMode="auto">
          <a:xfrm>
            <a:off x="5471864" y="3111252"/>
            <a:ext cx="3276600" cy="1981200"/>
          </a:xfrm>
          <a:prstGeom prst="roundRect">
            <a:avLst>
              <a:gd name="adj" fmla="val 16667"/>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pPr>
              <a:lnSpc>
                <a:spcPct val="120000"/>
              </a:lnSpc>
            </a:pPr>
            <a:r>
              <a:rPr kumimoji="1" lang="en-US" altLang="zh-TW" sz="2400" b="1" dirty="0">
                <a:ea typeface="標楷體" panose="03000509000000000000" pitchFamily="65" charset="-120"/>
              </a:rPr>
              <a:t>2.</a:t>
            </a:r>
            <a:r>
              <a:rPr kumimoji="1" lang="zh-TW" altLang="en-US" sz="2400" b="1" dirty="0">
                <a:ea typeface="標楷體" panose="03000509000000000000" pitchFamily="65" charset="-120"/>
              </a:rPr>
              <a:t>免予繳回：</a:t>
            </a:r>
          </a:p>
          <a:p>
            <a:pPr>
              <a:lnSpc>
                <a:spcPct val="120000"/>
              </a:lnSpc>
            </a:pPr>
            <a:r>
              <a:rPr kumimoji="1" lang="zh-TW" altLang="en-US" sz="2400" b="1" dirty="0">
                <a:ea typeface="標楷體" panose="03000509000000000000" pitchFamily="65" charset="-120"/>
              </a:rPr>
              <a:t> （</a:t>
            </a:r>
            <a:r>
              <a:rPr kumimoji="1" lang="en-US" altLang="zh-TW" sz="2400" b="1" dirty="0">
                <a:ea typeface="標楷體" panose="03000509000000000000" pitchFamily="65" charset="-120"/>
              </a:rPr>
              <a:t>1</a:t>
            </a:r>
            <a:r>
              <a:rPr kumimoji="1" lang="zh-TW" altLang="en-US" sz="2400" b="1" dirty="0">
                <a:ea typeface="標楷體" panose="03000509000000000000" pitchFamily="65" charset="-120"/>
              </a:rPr>
              <a:t>）利息收入</a:t>
            </a:r>
          </a:p>
          <a:p>
            <a:pPr>
              <a:lnSpc>
                <a:spcPct val="120000"/>
              </a:lnSpc>
            </a:pPr>
            <a:r>
              <a:rPr kumimoji="1" lang="zh-TW" altLang="en-US" sz="2400" b="1" dirty="0">
                <a:ea typeface="標楷體" panose="03000509000000000000" pitchFamily="65" charset="-120"/>
              </a:rPr>
              <a:t> （</a:t>
            </a:r>
            <a:r>
              <a:rPr kumimoji="1" lang="en-US" altLang="zh-TW" sz="2400" b="1" dirty="0">
                <a:ea typeface="標楷體" panose="03000509000000000000" pitchFamily="65" charset="-120"/>
              </a:rPr>
              <a:t>2</a:t>
            </a:r>
            <a:r>
              <a:rPr kumimoji="1" lang="zh-TW" altLang="en-US" sz="2400" b="1" dirty="0">
                <a:ea typeface="標楷體" panose="03000509000000000000" pitchFamily="65" charset="-120"/>
              </a:rPr>
              <a:t>）</a:t>
            </a:r>
            <a:r>
              <a:rPr kumimoji="1" lang="zh-TW" altLang="en-US" sz="2400" b="1" dirty="0">
                <a:latin typeface="標楷體" panose="03000509000000000000" pitchFamily="65" charset="-120"/>
                <a:ea typeface="標楷體" panose="03000509000000000000" pitchFamily="65" charset="-120"/>
              </a:rPr>
              <a:t>廠商違約金收入</a:t>
            </a:r>
          </a:p>
          <a:p>
            <a:pPr>
              <a:lnSpc>
                <a:spcPct val="120000"/>
              </a:lnSpc>
            </a:pPr>
            <a:r>
              <a:rPr kumimoji="1" lang="zh-TW" altLang="en-US" sz="2400" b="1" dirty="0">
                <a:latin typeface="標楷體" panose="03000509000000000000" pitchFamily="65" charset="-120"/>
                <a:ea typeface="標楷體" panose="03000509000000000000" pitchFamily="65" charset="-120"/>
              </a:rPr>
              <a:t>      及其他衍生收入</a:t>
            </a:r>
            <a:endParaRPr kumimoji="1" lang="en-US" altLang="ko-KR" sz="2400" b="1" dirty="0">
              <a:latin typeface="標楷體" panose="03000509000000000000" pitchFamily="65" charset="-120"/>
              <a:ea typeface="標楷體" panose="03000509000000000000" pitchFamily="65" charset="-120"/>
            </a:endParaRPr>
          </a:p>
        </p:txBody>
      </p:sp>
      <p:sp>
        <p:nvSpPr>
          <p:cNvPr id="17" name="AutoShape 3"/>
          <p:cNvSpPr>
            <a:spLocks noChangeArrowheads="1"/>
          </p:cNvSpPr>
          <p:nvPr/>
        </p:nvSpPr>
        <p:spPr bwMode="auto">
          <a:xfrm>
            <a:off x="688241" y="3073524"/>
            <a:ext cx="3027339" cy="2054745"/>
          </a:xfrm>
          <a:prstGeom prst="roundRect">
            <a:avLst>
              <a:gd name="adj" fmla="val 16667"/>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pPr>
              <a:lnSpc>
                <a:spcPct val="120000"/>
              </a:lnSpc>
            </a:pPr>
            <a:r>
              <a:rPr kumimoji="1" lang="en-US" altLang="zh-TW" sz="2400" b="1" dirty="0" smtClean="0">
                <a:ea typeface="標楷體" panose="03000509000000000000" pitchFamily="65" charset="-120"/>
              </a:rPr>
              <a:t>1</a:t>
            </a:r>
            <a:r>
              <a:rPr kumimoji="1" lang="en-US" altLang="zh-TW" sz="2400" b="1" dirty="0">
                <a:ea typeface="標楷體" panose="03000509000000000000" pitchFamily="65" charset="-120"/>
              </a:rPr>
              <a:t>.</a:t>
            </a:r>
            <a:r>
              <a:rPr kumimoji="1" lang="zh-TW" altLang="en-US" sz="2400" b="1" dirty="0">
                <a:solidFill>
                  <a:srgbClr val="FF0000"/>
                </a:solidFill>
                <a:latin typeface="標楷體" panose="03000509000000000000" pitchFamily="65" charset="-120"/>
                <a:ea typeface="標楷體" panose="03000509000000000000" pitchFamily="65" charset="-120"/>
              </a:rPr>
              <a:t>繳回</a:t>
            </a:r>
            <a:r>
              <a:rPr kumimoji="1" lang="zh-TW" altLang="en-US" sz="2400" b="1" dirty="0">
                <a:latin typeface="標楷體" panose="03000509000000000000" pitchFamily="65" charset="-120"/>
                <a:ea typeface="標楷體" panose="03000509000000000000" pitchFamily="65" charset="-120"/>
              </a:rPr>
              <a:t>：</a:t>
            </a:r>
          </a:p>
          <a:p>
            <a:pPr>
              <a:lnSpc>
                <a:spcPct val="120000"/>
              </a:lnSpc>
            </a:pPr>
            <a:r>
              <a:rPr kumimoji="1" lang="zh-TW" altLang="en-US" sz="2400" b="1" dirty="0">
                <a:latin typeface="標楷體" panose="03000509000000000000" pitchFamily="65" charset="-120"/>
                <a:ea typeface="標楷體" panose="03000509000000000000" pitchFamily="65" charset="-120"/>
              </a:rPr>
              <a:t> 執行計畫所產生之</a:t>
            </a:r>
          </a:p>
          <a:p>
            <a:pPr>
              <a:lnSpc>
                <a:spcPct val="120000"/>
              </a:lnSpc>
            </a:pPr>
            <a:r>
              <a:rPr kumimoji="1" lang="zh-TW" altLang="en-US" sz="2400" b="1" dirty="0">
                <a:latin typeface="標楷體" panose="03000509000000000000" pitchFamily="65" charset="-120"/>
                <a:ea typeface="標楷體" panose="03000509000000000000" pitchFamily="65" charset="-120"/>
              </a:rPr>
              <a:t> </a:t>
            </a:r>
            <a:r>
              <a:rPr kumimoji="1" lang="zh-TW" altLang="en-US" sz="2400" b="1" dirty="0">
                <a:solidFill>
                  <a:srgbClr val="FF0000"/>
                </a:solidFill>
                <a:latin typeface="標楷體" panose="03000509000000000000" pitchFamily="65" charset="-120"/>
                <a:ea typeface="標楷體" panose="03000509000000000000" pitchFamily="65" charset="-120"/>
              </a:rPr>
              <a:t>研發成果收入</a:t>
            </a:r>
            <a:r>
              <a:rPr kumimoji="1" lang="zh-TW" altLang="en-US" sz="2400" b="1" dirty="0">
                <a:latin typeface="標楷體" panose="03000509000000000000" pitchFamily="65" charset="-120"/>
                <a:ea typeface="標楷體" panose="03000509000000000000" pitchFamily="65" charset="-120"/>
              </a:rPr>
              <a:t>。</a:t>
            </a:r>
            <a:endParaRPr kumimoji="1" lang="en-US" altLang="ko-KR" sz="2400" b="1" dirty="0">
              <a:latin typeface="標楷體" panose="03000509000000000000" pitchFamily="65" charset="-120"/>
              <a:ea typeface="標楷體" panose="03000509000000000000" pitchFamily="65" charset="-120"/>
            </a:endParaRPr>
          </a:p>
        </p:txBody>
      </p:sp>
      <p:sp>
        <p:nvSpPr>
          <p:cNvPr id="18" name="Freeform 9"/>
          <p:cNvSpPr>
            <a:spLocks/>
          </p:cNvSpPr>
          <p:nvPr/>
        </p:nvSpPr>
        <p:spPr bwMode="gray">
          <a:xfrm>
            <a:off x="3715581" y="2415582"/>
            <a:ext cx="920750" cy="1152129"/>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ln>
            <a:headEnd/>
            <a:tailEnd/>
          </a:ln>
        </p:spPr>
        <p:style>
          <a:lnRef idx="1">
            <a:schemeClr val="accent6"/>
          </a:lnRef>
          <a:fillRef idx="2">
            <a:schemeClr val="accent6"/>
          </a:fillRef>
          <a:effectRef idx="1">
            <a:schemeClr val="accent6"/>
          </a:effectRef>
          <a:fontRef idx="minor">
            <a:schemeClr val="dk1"/>
          </a:fontRef>
        </p:style>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endParaRPr lang="zh-TW" altLang="en-US" sz="1800" smtClean="0">
              <a:ea typeface="新細明體" pitchFamily="18" charset="-120"/>
            </a:endParaRPr>
          </a:p>
        </p:txBody>
      </p:sp>
      <p:sp>
        <p:nvSpPr>
          <p:cNvPr id="19" name="Freeform 11"/>
          <p:cNvSpPr>
            <a:spLocks/>
          </p:cNvSpPr>
          <p:nvPr/>
        </p:nvSpPr>
        <p:spPr bwMode="gray">
          <a:xfrm flipH="1">
            <a:off x="4754480" y="2425453"/>
            <a:ext cx="717384" cy="1152128"/>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ln>
            <a:headEnd/>
            <a:tailEnd/>
          </a:ln>
        </p:spPr>
        <p:style>
          <a:lnRef idx="1">
            <a:schemeClr val="accent6"/>
          </a:lnRef>
          <a:fillRef idx="2">
            <a:schemeClr val="accent6"/>
          </a:fillRef>
          <a:effectRef idx="1">
            <a:schemeClr val="accent6"/>
          </a:effectRef>
          <a:fontRef idx="minor">
            <a:schemeClr val="dk1"/>
          </a:fontRef>
        </p:style>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endParaRPr lang="zh-TW" altLang="en-US" sz="1800" smtClean="0">
              <a:ea typeface="新細明體" pitchFamily="18" charset="-120"/>
            </a:endParaRPr>
          </a:p>
        </p:txBody>
      </p:sp>
    </p:spTree>
    <p:extLst>
      <p:ext uri="{BB962C8B-B14F-4D97-AF65-F5344CB8AC3E}">
        <p14:creationId xmlns:p14="http://schemas.microsoft.com/office/powerpoint/2010/main" val="28247370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2"/>
          <p:cNvSpPr/>
          <p:nvPr/>
        </p:nvSpPr>
        <p:spPr>
          <a:xfrm>
            <a:off x="467544" y="337220"/>
            <a:ext cx="7416824" cy="79208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p>
        </p:txBody>
      </p:sp>
      <p:sp>
        <p:nvSpPr>
          <p:cNvPr id="5" name="TextBox 4"/>
          <p:cNvSpPr txBox="1"/>
          <p:nvPr/>
        </p:nvSpPr>
        <p:spPr>
          <a:xfrm>
            <a:off x="502495" y="462072"/>
            <a:ext cx="6120680" cy="523220"/>
          </a:xfrm>
          <a:prstGeom prst="rect">
            <a:avLst/>
          </a:prstGeom>
          <a:noFill/>
        </p:spPr>
        <p:txBody>
          <a:bodyPr wrap="square" rtlCol="0">
            <a:spAutoFit/>
          </a:bodyPr>
          <a:lstStyle/>
          <a:p>
            <a:r>
              <a:rPr lang="zh-TW" altLang="en-US" sz="2800" dirty="0" smtClean="0">
                <a:latin typeface="標楷體" panose="03000509000000000000" pitchFamily="65" charset="-120"/>
                <a:ea typeface="標楷體" panose="03000509000000000000" pitchFamily="65" charset="-120"/>
              </a:rPr>
              <a:t>四、計畫產生收入及結餘款繳回</a:t>
            </a:r>
            <a:endParaRPr lang="zh-CN" altLang="en-US" sz="3200" b="1" dirty="0">
              <a:solidFill>
                <a:schemeClr val="tx1">
                  <a:lumMod val="85000"/>
                  <a:lumOff val="15000"/>
                </a:schemeClr>
              </a:solidFill>
              <a:latin typeface="標楷體" panose="03000509000000000000" pitchFamily="65" charset="-120"/>
              <a:ea typeface="標楷體" panose="03000509000000000000" pitchFamily="65" charset="-120"/>
            </a:endParaRPr>
          </a:p>
        </p:txBody>
      </p:sp>
      <p:grpSp>
        <p:nvGrpSpPr>
          <p:cNvPr id="6" name="Group 5"/>
          <p:cNvGrpSpPr>
            <a:grpSpLocks/>
          </p:cNvGrpSpPr>
          <p:nvPr/>
        </p:nvGrpSpPr>
        <p:grpSpPr bwMode="auto">
          <a:xfrm>
            <a:off x="2128837" y="1273324"/>
            <a:ext cx="4733925" cy="1752600"/>
            <a:chOff x="1973" y="1027"/>
            <a:chExt cx="1926" cy="937"/>
          </a:xfrm>
        </p:grpSpPr>
        <p:sp>
          <p:nvSpPr>
            <p:cNvPr id="7" name="Oval 6"/>
            <p:cNvSpPr>
              <a:spLocks noChangeArrowheads="1"/>
            </p:cNvSpPr>
            <p:nvPr/>
          </p:nvSpPr>
          <p:spPr bwMode="gray">
            <a:xfrm>
              <a:off x="1994" y="1057"/>
              <a:ext cx="1905" cy="907"/>
            </a:xfrm>
            <a:prstGeom prst="ellipse">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endParaRPr lang="zh-TW" altLang="en-US" sz="1800" smtClean="0">
                <a:ea typeface="新細明體" pitchFamily="18" charset="-120"/>
              </a:endParaRPr>
            </a:p>
          </p:txBody>
        </p:sp>
        <p:sp>
          <p:nvSpPr>
            <p:cNvPr id="9" name="Oval 7"/>
            <p:cNvSpPr>
              <a:spLocks noChangeArrowheads="1"/>
            </p:cNvSpPr>
            <p:nvPr/>
          </p:nvSpPr>
          <p:spPr bwMode="gray">
            <a:xfrm>
              <a:off x="1973" y="1027"/>
              <a:ext cx="1905" cy="907"/>
            </a:xfrm>
            <a:prstGeom prst="ellipse">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endParaRPr lang="zh-TW" altLang="en-US" sz="1800" smtClean="0">
                <a:ea typeface="新細明體" pitchFamily="18" charset="-120"/>
              </a:endParaRPr>
            </a:p>
          </p:txBody>
        </p:sp>
      </p:grpSp>
      <p:grpSp>
        <p:nvGrpSpPr>
          <p:cNvPr id="10" name="Group 12"/>
          <p:cNvGrpSpPr>
            <a:grpSpLocks/>
          </p:cNvGrpSpPr>
          <p:nvPr/>
        </p:nvGrpSpPr>
        <p:grpSpPr bwMode="auto">
          <a:xfrm>
            <a:off x="2514600" y="1465149"/>
            <a:ext cx="3962400" cy="1368425"/>
            <a:chOff x="4166" y="1706"/>
            <a:chExt cx="1252" cy="1252"/>
          </a:xfrm>
        </p:grpSpPr>
        <p:sp>
          <p:nvSpPr>
            <p:cNvPr id="11" name="Oval 13"/>
            <p:cNvSpPr>
              <a:spLocks noChangeArrowheads="1"/>
            </p:cNvSpPr>
            <p:nvPr/>
          </p:nvSpPr>
          <p:spPr bwMode="gray">
            <a:xfrm>
              <a:off x="4166" y="1706"/>
              <a:ext cx="1252" cy="1252"/>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vert="eaVert"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endParaRPr lang="zh-TW" altLang="en-US" sz="1800" b="1" smtClean="0">
                <a:ln w="22225">
                  <a:solidFill>
                    <a:schemeClr val="accent2"/>
                  </a:solidFill>
                  <a:prstDash val="solid"/>
                </a:ln>
                <a:solidFill>
                  <a:schemeClr val="accent2">
                    <a:lumMod val="40000"/>
                    <a:lumOff val="60000"/>
                  </a:schemeClr>
                </a:solidFill>
                <a:ea typeface="新細明體" pitchFamily="18" charset="-120"/>
              </a:endParaRPr>
            </a:p>
          </p:txBody>
        </p:sp>
        <p:sp>
          <p:nvSpPr>
            <p:cNvPr id="12" name="Oval 14"/>
            <p:cNvSpPr>
              <a:spLocks noChangeArrowheads="1"/>
            </p:cNvSpPr>
            <p:nvPr/>
          </p:nvSpPr>
          <p:spPr bwMode="gray">
            <a:xfrm>
              <a:off x="4182" y="1713"/>
              <a:ext cx="1222" cy="1220"/>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vert="eaVert"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endParaRPr lang="zh-TW" altLang="en-US" sz="1800" b="1" smtClean="0">
                <a:ln w="22225">
                  <a:solidFill>
                    <a:schemeClr val="accent2"/>
                  </a:solidFill>
                  <a:prstDash val="solid"/>
                </a:ln>
                <a:solidFill>
                  <a:schemeClr val="accent2">
                    <a:lumMod val="40000"/>
                    <a:lumOff val="60000"/>
                  </a:schemeClr>
                </a:solidFill>
                <a:ea typeface="新細明體" pitchFamily="18" charset="-120"/>
              </a:endParaRPr>
            </a:p>
          </p:txBody>
        </p:sp>
        <p:sp>
          <p:nvSpPr>
            <p:cNvPr id="13" name="Oval 15"/>
            <p:cNvSpPr>
              <a:spLocks noChangeArrowheads="1"/>
            </p:cNvSpPr>
            <p:nvPr/>
          </p:nvSpPr>
          <p:spPr bwMode="gray">
            <a:xfrm>
              <a:off x="4195" y="1725"/>
              <a:ext cx="1162" cy="1142"/>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vert="eaVert"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endParaRPr lang="zh-TW" altLang="en-US" sz="1800" b="1" smtClean="0">
                <a:ln w="22225">
                  <a:solidFill>
                    <a:schemeClr val="accent2"/>
                  </a:solidFill>
                  <a:prstDash val="solid"/>
                </a:ln>
                <a:solidFill>
                  <a:schemeClr val="accent2">
                    <a:lumMod val="40000"/>
                    <a:lumOff val="60000"/>
                  </a:schemeClr>
                </a:solidFill>
                <a:ea typeface="新細明體" pitchFamily="18" charset="-120"/>
              </a:endParaRPr>
            </a:p>
          </p:txBody>
        </p:sp>
        <p:sp>
          <p:nvSpPr>
            <p:cNvPr id="14" name="Oval 16"/>
            <p:cNvSpPr>
              <a:spLocks noChangeArrowheads="1"/>
            </p:cNvSpPr>
            <p:nvPr/>
          </p:nvSpPr>
          <p:spPr bwMode="gray">
            <a:xfrm>
              <a:off x="4263" y="1757"/>
              <a:ext cx="1033" cy="927"/>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pPr algn="ctr"/>
              <a:endParaRPr lang="en-US" altLang="ko-KR" sz="1800" b="1">
                <a:ln w="22225">
                  <a:solidFill>
                    <a:schemeClr val="accent2"/>
                  </a:solidFill>
                  <a:prstDash val="solid"/>
                </a:ln>
                <a:solidFill>
                  <a:schemeClr val="accent2">
                    <a:lumMod val="40000"/>
                    <a:lumOff val="60000"/>
                  </a:schemeClr>
                </a:solidFill>
                <a:latin typeface="Verdana" panose="020B0604030504040204" pitchFamily="34" charset="0"/>
                <a:ea typeface="Gulim" pitchFamily="34" charset="-127"/>
              </a:endParaRPr>
            </a:p>
          </p:txBody>
        </p:sp>
      </p:grpSp>
      <p:sp>
        <p:nvSpPr>
          <p:cNvPr id="15" name="Rectangle 19"/>
          <p:cNvSpPr>
            <a:spLocks noChangeArrowheads="1"/>
          </p:cNvSpPr>
          <p:nvPr/>
        </p:nvSpPr>
        <p:spPr bwMode="auto">
          <a:xfrm>
            <a:off x="2714590" y="1758216"/>
            <a:ext cx="3513594" cy="1077218"/>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r>
              <a:rPr kumimoji="1" lang="en-US" altLang="zh-TW" sz="3200" b="1" dirty="0" smtClean="0">
                <a:latin typeface="標楷體" panose="03000509000000000000" pitchFamily="65" charset="-120"/>
                <a:ea typeface="標楷體" panose="03000509000000000000" pitchFamily="65" charset="-120"/>
              </a:rPr>
              <a:t>(</a:t>
            </a:r>
            <a:r>
              <a:rPr kumimoji="1" lang="zh-TW" altLang="en-US" sz="3200" b="1" dirty="0" smtClean="0">
                <a:latin typeface="標楷體" panose="03000509000000000000" pitchFamily="65" charset="-120"/>
                <a:ea typeface="標楷體" panose="03000509000000000000" pitchFamily="65" charset="-120"/>
              </a:rPr>
              <a:t>二</a:t>
            </a:r>
            <a:r>
              <a:rPr kumimoji="1" lang="en-US" altLang="zh-TW" sz="3200" b="1" dirty="0" smtClean="0">
                <a:latin typeface="標楷體" panose="03000509000000000000" pitchFamily="65" charset="-120"/>
                <a:ea typeface="標楷體" panose="03000509000000000000" pitchFamily="65" charset="-120"/>
              </a:rPr>
              <a:t>)</a:t>
            </a:r>
            <a:r>
              <a:rPr kumimoji="1" lang="zh-TW" altLang="en-US" sz="3200" b="1" dirty="0">
                <a:latin typeface="標楷體" panose="03000509000000000000" pitchFamily="65" charset="-120"/>
                <a:ea typeface="標楷體" panose="03000509000000000000" pitchFamily="65" charset="-120"/>
              </a:rPr>
              <a:t>結餘款之處理</a:t>
            </a:r>
          </a:p>
          <a:p>
            <a:endParaRPr kumimoji="1" lang="zh-TW" altLang="en-US" sz="3200" b="1" dirty="0">
              <a:latin typeface="標楷體" panose="03000509000000000000" pitchFamily="65" charset="-120"/>
              <a:ea typeface="標楷體" panose="03000509000000000000" pitchFamily="65" charset="-120"/>
            </a:endParaRPr>
          </a:p>
        </p:txBody>
      </p:sp>
      <p:sp>
        <p:nvSpPr>
          <p:cNvPr id="18" name="Freeform 9"/>
          <p:cNvSpPr>
            <a:spLocks/>
          </p:cNvSpPr>
          <p:nvPr/>
        </p:nvSpPr>
        <p:spPr bwMode="gray">
          <a:xfrm>
            <a:off x="3795294" y="2597307"/>
            <a:ext cx="920750" cy="1152129"/>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ln>
            <a:headEnd/>
            <a:tailEnd/>
          </a:ln>
        </p:spPr>
        <p:style>
          <a:lnRef idx="1">
            <a:schemeClr val="accent6"/>
          </a:lnRef>
          <a:fillRef idx="2">
            <a:schemeClr val="accent6"/>
          </a:fillRef>
          <a:effectRef idx="1">
            <a:schemeClr val="accent6"/>
          </a:effectRef>
          <a:fontRef idx="minor">
            <a:schemeClr val="dk1"/>
          </a:fontRef>
        </p:style>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endParaRPr lang="zh-TW" altLang="en-US" sz="1800" smtClean="0">
              <a:ea typeface="新細明體" pitchFamily="18" charset="-120"/>
            </a:endParaRPr>
          </a:p>
        </p:txBody>
      </p:sp>
      <p:sp>
        <p:nvSpPr>
          <p:cNvPr id="19" name="Freeform 11"/>
          <p:cNvSpPr>
            <a:spLocks/>
          </p:cNvSpPr>
          <p:nvPr/>
        </p:nvSpPr>
        <p:spPr bwMode="gray">
          <a:xfrm flipH="1">
            <a:off x="4766682" y="2597307"/>
            <a:ext cx="717384" cy="1152128"/>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ln>
            <a:headEnd/>
            <a:tailEnd/>
          </a:ln>
        </p:spPr>
        <p:style>
          <a:lnRef idx="1">
            <a:schemeClr val="accent6"/>
          </a:lnRef>
          <a:fillRef idx="2">
            <a:schemeClr val="accent6"/>
          </a:fillRef>
          <a:effectRef idx="1">
            <a:schemeClr val="accent6"/>
          </a:effectRef>
          <a:fontRef idx="minor">
            <a:schemeClr val="dk1"/>
          </a:fontRef>
        </p:style>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endParaRPr lang="zh-TW" altLang="en-US" sz="1800" smtClean="0">
              <a:ea typeface="新細明體" pitchFamily="18" charset="-120"/>
            </a:endParaRPr>
          </a:p>
        </p:txBody>
      </p:sp>
      <p:sp>
        <p:nvSpPr>
          <p:cNvPr id="20" name="AutoShape 2"/>
          <p:cNvSpPr>
            <a:spLocks noChangeArrowheads="1"/>
          </p:cNvSpPr>
          <p:nvPr/>
        </p:nvSpPr>
        <p:spPr bwMode="auto">
          <a:xfrm>
            <a:off x="5578152" y="3119271"/>
            <a:ext cx="3242320" cy="1754453"/>
          </a:xfrm>
          <a:prstGeom prst="roundRect">
            <a:avLst>
              <a:gd name="adj" fmla="val 16667"/>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pPr eaLnBrk="1" hangingPunct="1">
              <a:lnSpc>
                <a:spcPct val="90000"/>
              </a:lnSpc>
              <a:spcBef>
                <a:spcPct val="20000"/>
              </a:spcBef>
              <a:buClr>
                <a:schemeClr val="bg2"/>
              </a:buClr>
              <a:buSzPct val="70000"/>
              <a:buFont typeface="Wingdings" panose="05000000000000000000" pitchFamily="2" charset="2"/>
              <a:buNone/>
            </a:pPr>
            <a:r>
              <a:rPr kumimoji="1" lang="zh-TW" altLang="en-US" sz="3200" b="1" dirty="0">
                <a:solidFill>
                  <a:srgbClr val="FF0000"/>
                </a:solidFill>
                <a:ea typeface="標楷體" panose="03000509000000000000" pitchFamily="65" charset="-120"/>
              </a:rPr>
              <a:t>未執行項目</a:t>
            </a:r>
            <a:r>
              <a:rPr kumimoji="1" lang="zh-TW" altLang="en-US" sz="3200" b="1" dirty="0">
                <a:ea typeface="標楷體" panose="03000509000000000000" pitchFamily="65" charset="-120"/>
              </a:rPr>
              <a:t>之經</a:t>
            </a:r>
          </a:p>
          <a:p>
            <a:pPr eaLnBrk="1" hangingPunct="1">
              <a:lnSpc>
                <a:spcPct val="90000"/>
              </a:lnSpc>
              <a:spcBef>
                <a:spcPct val="20000"/>
              </a:spcBef>
              <a:buClr>
                <a:schemeClr val="bg2"/>
              </a:buClr>
              <a:buSzPct val="70000"/>
              <a:buFont typeface="Wingdings" panose="05000000000000000000" pitchFamily="2" charset="2"/>
              <a:buNone/>
            </a:pPr>
            <a:r>
              <a:rPr kumimoji="1" lang="zh-TW" altLang="en-US" sz="3200" b="1" dirty="0">
                <a:ea typeface="標楷體" panose="03000509000000000000" pitchFamily="65" charset="-120"/>
              </a:rPr>
              <a:t>費，應全數或按</a:t>
            </a:r>
          </a:p>
          <a:p>
            <a:pPr eaLnBrk="1" hangingPunct="1">
              <a:lnSpc>
                <a:spcPct val="90000"/>
              </a:lnSpc>
              <a:spcBef>
                <a:spcPct val="20000"/>
              </a:spcBef>
              <a:buClr>
                <a:schemeClr val="bg2"/>
              </a:buClr>
              <a:buSzPct val="70000"/>
              <a:buFont typeface="Wingdings" panose="05000000000000000000" pitchFamily="2" charset="2"/>
              <a:buNone/>
            </a:pPr>
            <a:r>
              <a:rPr kumimoji="1" lang="zh-TW" altLang="en-US" sz="3200" b="1" dirty="0">
                <a:ea typeface="標楷體" panose="03000509000000000000" pitchFamily="65" charset="-120"/>
              </a:rPr>
              <a:t>原補助比率繳回</a:t>
            </a:r>
            <a:endParaRPr kumimoji="1" lang="en-US" altLang="ko-KR" sz="3200" b="1" dirty="0">
              <a:ea typeface="標楷體" panose="03000509000000000000" pitchFamily="65" charset="-120"/>
            </a:endParaRPr>
          </a:p>
        </p:txBody>
      </p:sp>
      <p:sp>
        <p:nvSpPr>
          <p:cNvPr id="21" name="AutoShape 3"/>
          <p:cNvSpPr>
            <a:spLocks noChangeArrowheads="1"/>
          </p:cNvSpPr>
          <p:nvPr/>
        </p:nvSpPr>
        <p:spPr bwMode="auto">
          <a:xfrm>
            <a:off x="467544" y="3154208"/>
            <a:ext cx="3242320" cy="1664940"/>
          </a:xfrm>
          <a:prstGeom prst="roundRect">
            <a:avLst>
              <a:gd name="adj" fmla="val 16667"/>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r>
              <a:rPr kumimoji="1" lang="zh-TW" altLang="en-US" sz="3200" b="1" dirty="0">
                <a:ea typeface="標楷體" panose="03000509000000000000" pitchFamily="65" charset="-120"/>
              </a:rPr>
              <a:t>以</a:t>
            </a:r>
            <a:r>
              <a:rPr kumimoji="1" lang="zh-TW" altLang="en-US" sz="3200" b="1" u="sng" dirty="0">
                <a:solidFill>
                  <a:srgbClr val="FF0000"/>
                </a:solidFill>
                <a:ea typeface="標楷體" panose="03000509000000000000" pitchFamily="65" charset="-120"/>
              </a:rPr>
              <a:t>納入校務基金</a:t>
            </a:r>
          </a:p>
          <a:p>
            <a:r>
              <a:rPr kumimoji="1" lang="zh-TW" altLang="en-US" sz="3200" b="1" dirty="0">
                <a:ea typeface="標楷體" panose="03000509000000000000" pitchFamily="65" charset="-120"/>
              </a:rPr>
              <a:t>方式處理為原則</a:t>
            </a:r>
            <a:endParaRPr kumimoji="1" lang="en-US" altLang="ko-KR" sz="3200" b="1" dirty="0">
              <a:ea typeface="標楷體" panose="03000509000000000000" pitchFamily="65" charset="-120"/>
            </a:endParaRPr>
          </a:p>
        </p:txBody>
      </p:sp>
    </p:spTree>
    <p:extLst>
      <p:ext uri="{BB962C8B-B14F-4D97-AF65-F5344CB8AC3E}">
        <p14:creationId xmlns:p14="http://schemas.microsoft.com/office/powerpoint/2010/main" val="6330954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2"/>
          <p:cNvSpPr/>
          <p:nvPr/>
        </p:nvSpPr>
        <p:spPr>
          <a:xfrm>
            <a:off x="467544" y="265212"/>
            <a:ext cx="7416824" cy="79208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p>
        </p:txBody>
      </p:sp>
      <p:sp>
        <p:nvSpPr>
          <p:cNvPr id="5" name="TextBox 4"/>
          <p:cNvSpPr txBox="1"/>
          <p:nvPr/>
        </p:nvSpPr>
        <p:spPr>
          <a:xfrm>
            <a:off x="502495" y="409228"/>
            <a:ext cx="6120680" cy="523220"/>
          </a:xfrm>
          <a:prstGeom prst="rect">
            <a:avLst/>
          </a:prstGeom>
          <a:noFill/>
        </p:spPr>
        <p:txBody>
          <a:bodyPr wrap="square" rtlCol="0">
            <a:spAutoFit/>
          </a:bodyPr>
          <a:lstStyle/>
          <a:p>
            <a:r>
              <a:rPr lang="zh-TW" altLang="en-US" sz="2800" dirty="0">
                <a:latin typeface="標楷體" panose="03000509000000000000" pitchFamily="65" charset="-120"/>
                <a:ea typeface="標楷體" panose="03000509000000000000" pitchFamily="65" charset="-120"/>
              </a:rPr>
              <a:t>五、計畫結報</a:t>
            </a:r>
            <a:endParaRPr lang="zh-CN" altLang="en-US" sz="3200" b="1" dirty="0">
              <a:solidFill>
                <a:schemeClr val="tx1">
                  <a:lumMod val="85000"/>
                  <a:lumOff val="15000"/>
                </a:schemeClr>
              </a:solidFill>
              <a:latin typeface="標楷體" panose="03000509000000000000" pitchFamily="65" charset="-120"/>
              <a:ea typeface="標楷體" panose="03000509000000000000" pitchFamily="65" charset="-120"/>
            </a:endParaRPr>
          </a:p>
        </p:txBody>
      </p:sp>
      <p:grpSp>
        <p:nvGrpSpPr>
          <p:cNvPr id="6" name="Group 5"/>
          <p:cNvGrpSpPr>
            <a:grpSpLocks/>
          </p:cNvGrpSpPr>
          <p:nvPr/>
        </p:nvGrpSpPr>
        <p:grpSpPr bwMode="auto">
          <a:xfrm>
            <a:off x="2128837" y="1129308"/>
            <a:ext cx="4733925" cy="1752600"/>
            <a:chOff x="1973" y="1027"/>
            <a:chExt cx="1926" cy="937"/>
          </a:xfrm>
        </p:grpSpPr>
        <p:sp>
          <p:nvSpPr>
            <p:cNvPr id="7" name="Oval 6"/>
            <p:cNvSpPr>
              <a:spLocks noChangeArrowheads="1"/>
            </p:cNvSpPr>
            <p:nvPr/>
          </p:nvSpPr>
          <p:spPr bwMode="gray">
            <a:xfrm>
              <a:off x="1994" y="1057"/>
              <a:ext cx="1905" cy="907"/>
            </a:xfrm>
            <a:prstGeom prst="ellipse">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endParaRPr lang="zh-TW" altLang="en-US" sz="1800" smtClean="0">
                <a:ea typeface="新細明體" pitchFamily="18" charset="-120"/>
              </a:endParaRPr>
            </a:p>
          </p:txBody>
        </p:sp>
        <p:sp>
          <p:nvSpPr>
            <p:cNvPr id="9" name="Oval 7"/>
            <p:cNvSpPr>
              <a:spLocks noChangeArrowheads="1"/>
            </p:cNvSpPr>
            <p:nvPr/>
          </p:nvSpPr>
          <p:spPr bwMode="gray">
            <a:xfrm>
              <a:off x="1973" y="1027"/>
              <a:ext cx="1905" cy="907"/>
            </a:xfrm>
            <a:prstGeom prst="ellipse">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endParaRPr lang="zh-TW" altLang="en-US" sz="1800" smtClean="0">
                <a:ea typeface="新細明體" pitchFamily="18" charset="-120"/>
              </a:endParaRPr>
            </a:p>
          </p:txBody>
        </p:sp>
      </p:grpSp>
      <p:grpSp>
        <p:nvGrpSpPr>
          <p:cNvPr id="10" name="Group 12"/>
          <p:cNvGrpSpPr>
            <a:grpSpLocks/>
          </p:cNvGrpSpPr>
          <p:nvPr/>
        </p:nvGrpSpPr>
        <p:grpSpPr bwMode="auto">
          <a:xfrm>
            <a:off x="2514600" y="1321133"/>
            <a:ext cx="3962400" cy="1368425"/>
            <a:chOff x="4166" y="1706"/>
            <a:chExt cx="1252" cy="1252"/>
          </a:xfrm>
        </p:grpSpPr>
        <p:sp>
          <p:nvSpPr>
            <p:cNvPr id="11" name="Oval 13"/>
            <p:cNvSpPr>
              <a:spLocks noChangeArrowheads="1"/>
            </p:cNvSpPr>
            <p:nvPr/>
          </p:nvSpPr>
          <p:spPr bwMode="gray">
            <a:xfrm>
              <a:off x="4166" y="1706"/>
              <a:ext cx="1252" cy="1252"/>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vert="eaVert"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endParaRPr lang="zh-TW" altLang="en-US" sz="1800" b="1" smtClean="0">
                <a:ln w="22225">
                  <a:solidFill>
                    <a:schemeClr val="accent2"/>
                  </a:solidFill>
                  <a:prstDash val="solid"/>
                </a:ln>
                <a:solidFill>
                  <a:schemeClr val="accent2">
                    <a:lumMod val="40000"/>
                    <a:lumOff val="60000"/>
                  </a:schemeClr>
                </a:solidFill>
                <a:ea typeface="新細明體" pitchFamily="18" charset="-120"/>
              </a:endParaRPr>
            </a:p>
          </p:txBody>
        </p:sp>
        <p:sp>
          <p:nvSpPr>
            <p:cNvPr id="12" name="Oval 14"/>
            <p:cNvSpPr>
              <a:spLocks noChangeArrowheads="1"/>
            </p:cNvSpPr>
            <p:nvPr/>
          </p:nvSpPr>
          <p:spPr bwMode="gray">
            <a:xfrm>
              <a:off x="4182" y="1713"/>
              <a:ext cx="1222" cy="1220"/>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vert="eaVert"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endParaRPr lang="zh-TW" altLang="en-US" sz="1800" b="1" smtClean="0">
                <a:ln w="22225">
                  <a:solidFill>
                    <a:schemeClr val="accent2"/>
                  </a:solidFill>
                  <a:prstDash val="solid"/>
                </a:ln>
                <a:solidFill>
                  <a:schemeClr val="accent2">
                    <a:lumMod val="40000"/>
                    <a:lumOff val="60000"/>
                  </a:schemeClr>
                </a:solidFill>
                <a:ea typeface="新細明體" pitchFamily="18" charset="-120"/>
              </a:endParaRPr>
            </a:p>
          </p:txBody>
        </p:sp>
        <p:sp>
          <p:nvSpPr>
            <p:cNvPr id="13" name="Oval 15"/>
            <p:cNvSpPr>
              <a:spLocks noChangeArrowheads="1"/>
            </p:cNvSpPr>
            <p:nvPr/>
          </p:nvSpPr>
          <p:spPr bwMode="gray">
            <a:xfrm>
              <a:off x="4195" y="1725"/>
              <a:ext cx="1162" cy="1142"/>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vert="eaVert"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endParaRPr lang="zh-TW" altLang="en-US" sz="1800" b="1" smtClean="0">
                <a:ln w="22225">
                  <a:solidFill>
                    <a:schemeClr val="accent2"/>
                  </a:solidFill>
                  <a:prstDash val="solid"/>
                </a:ln>
                <a:solidFill>
                  <a:schemeClr val="accent2">
                    <a:lumMod val="40000"/>
                    <a:lumOff val="60000"/>
                  </a:schemeClr>
                </a:solidFill>
                <a:ea typeface="新細明體" pitchFamily="18" charset="-120"/>
              </a:endParaRPr>
            </a:p>
          </p:txBody>
        </p:sp>
        <p:sp>
          <p:nvSpPr>
            <p:cNvPr id="14" name="Oval 16"/>
            <p:cNvSpPr>
              <a:spLocks noChangeArrowheads="1"/>
            </p:cNvSpPr>
            <p:nvPr/>
          </p:nvSpPr>
          <p:spPr bwMode="gray">
            <a:xfrm>
              <a:off x="4263" y="1757"/>
              <a:ext cx="1033" cy="927"/>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pPr algn="ctr"/>
              <a:endParaRPr lang="en-US" altLang="ko-KR" sz="1800" b="1">
                <a:ln w="22225">
                  <a:solidFill>
                    <a:schemeClr val="accent2"/>
                  </a:solidFill>
                  <a:prstDash val="solid"/>
                </a:ln>
                <a:solidFill>
                  <a:schemeClr val="accent2">
                    <a:lumMod val="40000"/>
                    <a:lumOff val="60000"/>
                  </a:schemeClr>
                </a:solidFill>
                <a:latin typeface="Verdana" panose="020B0604030504040204" pitchFamily="34" charset="0"/>
                <a:ea typeface="Gulim" pitchFamily="34" charset="-127"/>
              </a:endParaRPr>
            </a:p>
          </p:txBody>
        </p:sp>
      </p:grpSp>
      <p:sp>
        <p:nvSpPr>
          <p:cNvPr id="15" name="Rectangle 19"/>
          <p:cNvSpPr>
            <a:spLocks noChangeArrowheads="1"/>
          </p:cNvSpPr>
          <p:nvPr/>
        </p:nvSpPr>
        <p:spPr bwMode="auto">
          <a:xfrm>
            <a:off x="3740636" y="1584987"/>
            <a:ext cx="2052092" cy="1077218"/>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r>
              <a:rPr kumimoji="1" lang="zh-TW" altLang="en-US" sz="3200" b="1" dirty="0">
                <a:latin typeface="標楷體" panose="03000509000000000000" pitchFamily="65" charset="-120"/>
                <a:ea typeface="標楷體" panose="03000509000000000000" pitchFamily="65" charset="-120"/>
              </a:rPr>
              <a:t>計畫結報</a:t>
            </a:r>
          </a:p>
          <a:p>
            <a:endParaRPr kumimoji="1" lang="zh-TW" altLang="en-US" sz="3200" b="1" dirty="0">
              <a:latin typeface="標楷體" panose="03000509000000000000" pitchFamily="65" charset="-120"/>
              <a:ea typeface="標楷體" panose="03000509000000000000" pitchFamily="65" charset="-120"/>
            </a:endParaRPr>
          </a:p>
        </p:txBody>
      </p:sp>
      <p:sp>
        <p:nvSpPr>
          <p:cNvPr id="18" name="Freeform 9"/>
          <p:cNvSpPr>
            <a:spLocks/>
          </p:cNvSpPr>
          <p:nvPr/>
        </p:nvSpPr>
        <p:spPr bwMode="gray">
          <a:xfrm>
            <a:off x="3795294" y="2453291"/>
            <a:ext cx="920750" cy="1152129"/>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ln>
            <a:headEnd/>
            <a:tailEnd/>
          </a:ln>
        </p:spPr>
        <p:style>
          <a:lnRef idx="1">
            <a:schemeClr val="accent6"/>
          </a:lnRef>
          <a:fillRef idx="2">
            <a:schemeClr val="accent6"/>
          </a:fillRef>
          <a:effectRef idx="1">
            <a:schemeClr val="accent6"/>
          </a:effectRef>
          <a:fontRef idx="minor">
            <a:schemeClr val="dk1"/>
          </a:fontRef>
        </p:style>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endParaRPr lang="zh-TW" altLang="en-US" sz="1800" smtClean="0">
              <a:ea typeface="新細明體" pitchFamily="18" charset="-120"/>
            </a:endParaRPr>
          </a:p>
        </p:txBody>
      </p:sp>
      <p:sp>
        <p:nvSpPr>
          <p:cNvPr id="19" name="Freeform 11"/>
          <p:cNvSpPr>
            <a:spLocks/>
          </p:cNvSpPr>
          <p:nvPr/>
        </p:nvSpPr>
        <p:spPr bwMode="gray">
          <a:xfrm flipH="1">
            <a:off x="4766682" y="2453291"/>
            <a:ext cx="717384" cy="1152128"/>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ln>
            <a:headEnd/>
            <a:tailEnd/>
          </a:ln>
        </p:spPr>
        <p:style>
          <a:lnRef idx="1">
            <a:schemeClr val="accent6"/>
          </a:lnRef>
          <a:fillRef idx="2">
            <a:schemeClr val="accent6"/>
          </a:fillRef>
          <a:effectRef idx="1">
            <a:schemeClr val="accent6"/>
          </a:effectRef>
          <a:fontRef idx="minor">
            <a:schemeClr val="dk1"/>
          </a:fontRef>
        </p:style>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endParaRPr lang="zh-TW" altLang="en-US" sz="1800" smtClean="0">
              <a:ea typeface="新細明體" pitchFamily="18" charset="-120"/>
            </a:endParaRPr>
          </a:p>
        </p:txBody>
      </p:sp>
      <p:sp>
        <p:nvSpPr>
          <p:cNvPr id="20" name="AutoShape 2"/>
          <p:cNvSpPr>
            <a:spLocks noChangeArrowheads="1"/>
          </p:cNvSpPr>
          <p:nvPr/>
        </p:nvSpPr>
        <p:spPr bwMode="auto">
          <a:xfrm>
            <a:off x="5506144" y="2913104"/>
            <a:ext cx="3386336" cy="2248652"/>
          </a:xfrm>
          <a:prstGeom prst="roundRect">
            <a:avLst>
              <a:gd name="adj" fmla="val 16667"/>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pPr>
              <a:lnSpc>
                <a:spcPts val="3500"/>
              </a:lnSpc>
            </a:pPr>
            <a:r>
              <a:rPr kumimoji="1" lang="en-US" altLang="zh-TW" sz="2400" b="1" dirty="0">
                <a:ea typeface="標楷體" panose="03000509000000000000" pitchFamily="65" charset="-120"/>
              </a:rPr>
              <a:t>2.</a:t>
            </a:r>
            <a:r>
              <a:rPr kumimoji="1" lang="zh-TW" altLang="en-US" sz="2400" b="1" dirty="0">
                <a:ea typeface="標楷體" panose="03000509000000000000" pitchFamily="65" charset="-120"/>
              </a:rPr>
              <a:t>檢附資料：</a:t>
            </a:r>
          </a:p>
          <a:p>
            <a:pPr>
              <a:lnSpc>
                <a:spcPts val="3000"/>
              </a:lnSpc>
            </a:pPr>
            <a:r>
              <a:rPr kumimoji="1" lang="en-US" altLang="zh-TW" sz="1800" b="1" dirty="0">
                <a:ea typeface="標楷體" panose="03000509000000000000" pitchFamily="65" charset="-120"/>
              </a:rPr>
              <a:t>(1)</a:t>
            </a:r>
            <a:r>
              <a:rPr kumimoji="1" lang="zh-TW" altLang="en-US" sz="1800" b="1" dirty="0">
                <a:ea typeface="標楷體" panose="03000509000000000000" pitchFamily="65" charset="-120"/>
              </a:rPr>
              <a:t>成果報告</a:t>
            </a:r>
          </a:p>
          <a:p>
            <a:pPr>
              <a:lnSpc>
                <a:spcPts val="3000"/>
              </a:lnSpc>
            </a:pPr>
            <a:r>
              <a:rPr kumimoji="1" lang="en-US" altLang="zh-TW" sz="1800" b="1" dirty="0">
                <a:ea typeface="標楷體" panose="03000509000000000000" pitchFamily="65" charset="-120"/>
              </a:rPr>
              <a:t>(2)</a:t>
            </a:r>
            <a:r>
              <a:rPr kumimoji="1" lang="zh-TW" altLang="en-US" sz="1800" b="1" dirty="0">
                <a:ea typeface="標楷體" panose="03000509000000000000" pitchFamily="65" charset="-120"/>
              </a:rPr>
              <a:t>計畫項目</a:t>
            </a:r>
            <a:r>
              <a:rPr kumimoji="1" lang="zh-TW" altLang="en-US" sz="1800" b="1" dirty="0" smtClean="0">
                <a:ea typeface="標楷體" panose="03000509000000000000" pitchFamily="65" charset="-120"/>
              </a:rPr>
              <a:t>經費核定</a:t>
            </a:r>
            <a:r>
              <a:rPr kumimoji="1" lang="zh-TW" altLang="en-US" sz="1800" b="1" dirty="0">
                <a:ea typeface="標楷體" panose="03000509000000000000" pitchFamily="65" charset="-120"/>
              </a:rPr>
              <a:t>文件</a:t>
            </a:r>
          </a:p>
          <a:p>
            <a:pPr>
              <a:lnSpc>
                <a:spcPts val="3000"/>
              </a:lnSpc>
            </a:pPr>
            <a:r>
              <a:rPr kumimoji="1" lang="en-US" altLang="zh-TW" sz="1800" b="1" dirty="0">
                <a:ea typeface="標楷體" panose="03000509000000000000" pitchFamily="65" charset="-120"/>
              </a:rPr>
              <a:t>(3)</a:t>
            </a:r>
            <a:r>
              <a:rPr kumimoji="1" lang="zh-TW" altLang="en-US" sz="1800" b="1" dirty="0">
                <a:ea typeface="標楷體" panose="03000509000000000000" pitchFamily="65" charset="-120"/>
              </a:rPr>
              <a:t>經費收支結算表</a:t>
            </a:r>
          </a:p>
          <a:p>
            <a:pPr>
              <a:lnSpc>
                <a:spcPts val="3000"/>
              </a:lnSpc>
            </a:pPr>
            <a:r>
              <a:rPr kumimoji="1" lang="en-US" altLang="zh-TW" sz="1800" b="1" dirty="0">
                <a:ea typeface="標楷體" panose="03000509000000000000" pitchFamily="65" charset="-120"/>
              </a:rPr>
              <a:t>(4)</a:t>
            </a:r>
            <a:r>
              <a:rPr kumimoji="1" lang="zh-TW" altLang="en-US" sz="1800" b="1" dirty="0">
                <a:ea typeface="標楷體" panose="03000509000000000000" pitchFamily="65" charset="-120"/>
              </a:rPr>
              <a:t>應繳回之計畫款項</a:t>
            </a:r>
          </a:p>
          <a:p>
            <a:pPr eaLnBrk="1" hangingPunct="1">
              <a:lnSpc>
                <a:spcPct val="90000"/>
              </a:lnSpc>
              <a:spcBef>
                <a:spcPct val="20000"/>
              </a:spcBef>
              <a:buClr>
                <a:schemeClr val="bg2"/>
              </a:buClr>
              <a:buSzPct val="70000"/>
              <a:buFont typeface="Wingdings" panose="05000000000000000000" pitchFamily="2" charset="2"/>
              <a:buNone/>
            </a:pPr>
            <a:endParaRPr kumimoji="1" lang="en-US" altLang="ko-KR" sz="1100" b="1" dirty="0">
              <a:ea typeface="標楷體" panose="03000509000000000000" pitchFamily="65" charset="-120"/>
            </a:endParaRPr>
          </a:p>
        </p:txBody>
      </p:sp>
      <p:sp>
        <p:nvSpPr>
          <p:cNvPr id="21" name="AutoShape 3"/>
          <p:cNvSpPr>
            <a:spLocks noChangeArrowheads="1"/>
          </p:cNvSpPr>
          <p:nvPr/>
        </p:nvSpPr>
        <p:spPr bwMode="auto">
          <a:xfrm>
            <a:off x="609600" y="3204960"/>
            <a:ext cx="3242320" cy="1664940"/>
          </a:xfrm>
          <a:prstGeom prst="roundRect">
            <a:avLst>
              <a:gd name="adj" fmla="val 16667"/>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pPr>
              <a:lnSpc>
                <a:spcPct val="110000"/>
              </a:lnSpc>
            </a:pPr>
            <a:r>
              <a:rPr kumimoji="1" lang="en-US" altLang="zh-TW" sz="2400" b="1" dirty="0">
                <a:ea typeface="標楷體" panose="03000509000000000000" pitchFamily="65" charset="-120"/>
              </a:rPr>
              <a:t>1.</a:t>
            </a:r>
            <a:r>
              <a:rPr kumimoji="1" lang="zh-TW" altLang="en-US" sz="2400" b="1" dirty="0">
                <a:latin typeface="標楷體" panose="03000509000000000000" pitchFamily="65" charset="-120"/>
                <a:ea typeface="標楷體" panose="03000509000000000000" pitchFamily="65" charset="-120"/>
              </a:rPr>
              <a:t>結報期限：</a:t>
            </a:r>
          </a:p>
          <a:p>
            <a:pPr>
              <a:lnSpc>
                <a:spcPct val="110000"/>
              </a:lnSpc>
            </a:pPr>
            <a:r>
              <a:rPr kumimoji="1" lang="zh-TW" altLang="en-US" sz="2400" b="1" dirty="0">
                <a:latin typeface="標楷體" panose="03000509000000000000" pitchFamily="65" charset="-120"/>
                <a:ea typeface="標楷體" panose="03000509000000000000" pitchFamily="65" charset="-120"/>
              </a:rPr>
              <a:t>核定</a:t>
            </a:r>
            <a:r>
              <a:rPr kumimoji="1" lang="zh-TW" altLang="en-US" sz="2400" b="1" dirty="0">
                <a:solidFill>
                  <a:srgbClr val="FF0000"/>
                </a:solidFill>
                <a:latin typeface="標楷體" panose="03000509000000000000" pitchFamily="65" charset="-120"/>
                <a:ea typeface="標楷體" panose="03000509000000000000" pitchFamily="65" charset="-120"/>
              </a:rPr>
              <a:t>執行</a:t>
            </a:r>
            <a:r>
              <a:rPr kumimoji="1" lang="zh-TW" altLang="en-US" sz="2400" b="1" dirty="0" smtClean="0">
                <a:solidFill>
                  <a:srgbClr val="FF0000"/>
                </a:solidFill>
                <a:latin typeface="標楷體" panose="03000509000000000000" pitchFamily="65" charset="-120"/>
                <a:ea typeface="標楷體" panose="03000509000000000000" pitchFamily="65" charset="-120"/>
              </a:rPr>
              <a:t>期間屆滿後</a:t>
            </a:r>
            <a:endParaRPr kumimoji="1" lang="en-US" altLang="zh-TW" sz="2400" b="1" dirty="0" smtClean="0">
              <a:solidFill>
                <a:srgbClr val="FF0000"/>
              </a:solidFill>
              <a:latin typeface="標楷體" panose="03000509000000000000" pitchFamily="65" charset="-120"/>
              <a:ea typeface="標楷體" panose="03000509000000000000" pitchFamily="65" charset="-120"/>
            </a:endParaRPr>
          </a:p>
          <a:p>
            <a:pPr>
              <a:lnSpc>
                <a:spcPct val="110000"/>
              </a:lnSpc>
            </a:pPr>
            <a:r>
              <a:rPr kumimoji="1" lang="zh-TW" altLang="en-US" sz="2400" b="1" dirty="0" smtClean="0">
                <a:solidFill>
                  <a:srgbClr val="FF0000"/>
                </a:solidFill>
                <a:latin typeface="標楷體" panose="03000509000000000000" pitchFamily="65" charset="-120"/>
                <a:ea typeface="標楷體" panose="03000509000000000000" pitchFamily="65" charset="-120"/>
              </a:rPr>
              <a:t>二</a:t>
            </a:r>
            <a:r>
              <a:rPr kumimoji="1" lang="zh-TW" altLang="en-US" sz="2400" b="1" dirty="0">
                <a:solidFill>
                  <a:srgbClr val="FF0000"/>
                </a:solidFill>
                <a:latin typeface="標楷體" panose="03000509000000000000" pitchFamily="65" charset="-120"/>
                <a:ea typeface="標楷體" panose="03000509000000000000" pitchFamily="65" charset="-120"/>
              </a:rPr>
              <a:t>個月內</a:t>
            </a:r>
            <a:endParaRPr kumimoji="1" lang="en-US" altLang="ko-KR" sz="2400" b="1" dirty="0">
              <a:solidFill>
                <a:srgbClr val="FF0000"/>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6636361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2"/>
          <p:cNvSpPr>
            <a:spLocks noGrp="1"/>
          </p:cNvSpPr>
          <p:nvPr>
            <p:ph type="title"/>
          </p:nvPr>
        </p:nvSpPr>
        <p:spPr>
          <a:xfrm>
            <a:off x="323528" y="337220"/>
            <a:ext cx="8229600" cy="95250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l"/>
            <a:r>
              <a:rPr lang="zh-TW" altLang="en-US" sz="2800" dirty="0">
                <a:solidFill>
                  <a:schemeClr val="tx1"/>
                </a:solidFill>
                <a:latin typeface="標楷體" panose="03000509000000000000" pitchFamily="65" charset="-120"/>
                <a:ea typeface="標楷體" panose="03000509000000000000" pitchFamily="65" charset="-120"/>
              </a:rPr>
              <a:t>壹、教育部補助及委辦經費核撥結報作業要點</a:t>
            </a:r>
            <a:endParaRPr lang="en-US" altLang="zh-TW" sz="2800" dirty="0">
              <a:solidFill>
                <a:schemeClr val="tx1"/>
              </a:solidFill>
              <a:latin typeface="標楷體" panose="03000509000000000000" pitchFamily="65" charset="-120"/>
              <a:ea typeface="標楷體" panose="03000509000000000000" pitchFamily="65" charset="-120"/>
            </a:endParaRPr>
          </a:p>
        </p:txBody>
      </p:sp>
      <p:sp>
        <p:nvSpPr>
          <p:cNvPr id="3" name="內容版面配置區 2"/>
          <p:cNvSpPr>
            <a:spLocks noGrp="1"/>
          </p:cNvSpPr>
          <p:nvPr>
            <p:ph idx="1"/>
          </p:nvPr>
        </p:nvSpPr>
        <p:spPr/>
        <p:txBody>
          <a:bodyPr/>
          <a:lstStyle/>
          <a:p>
            <a:r>
              <a:rPr lang="zh-TW" altLang="zh-TW" b="1" dirty="0" smtClean="0">
                <a:latin typeface="標楷體" panose="03000509000000000000" pitchFamily="65" charset="-120"/>
                <a:ea typeface="標楷體" panose="03000509000000000000" pitchFamily="65" charset="-120"/>
              </a:rPr>
              <a:t>上述</a:t>
            </a:r>
            <a:r>
              <a:rPr lang="zh-TW" altLang="zh-TW" b="1" dirty="0">
                <a:latin typeface="標楷體" panose="03000509000000000000" pitchFamily="65" charset="-120"/>
                <a:ea typeface="標楷體" panose="03000509000000000000" pitchFamily="65" charset="-120"/>
              </a:rPr>
              <a:t>規定，請至本室</a:t>
            </a:r>
            <a:r>
              <a:rPr lang="zh-TW" altLang="zh-TW" b="1" dirty="0" smtClean="0">
                <a:latin typeface="標楷體" panose="03000509000000000000" pitchFamily="65" charset="-120"/>
                <a:ea typeface="標楷體" panose="03000509000000000000" pitchFamily="65" charset="-120"/>
              </a:rPr>
              <a:t>網頁</a:t>
            </a:r>
            <a:r>
              <a:rPr lang="en-US" altLang="zh-TW" b="1" dirty="0" smtClean="0">
                <a:latin typeface="標楷體" panose="03000509000000000000" pitchFamily="65" charset="-120"/>
                <a:ea typeface="標楷體" panose="03000509000000000000" pitchFamily="65" charset="-120"/>
              </a:rPr>
              <a:t>(</a:t>
            </a:r>
            <a:r>
              <a:rPr lang="zh-HK" altLang="zh-TW" b="1" dirty="0" smtClean="0">
                <a:latin typeface="標楷體" panose="03000509000000000000" pitchFamily="65" charset="-120"/>
                <a:ea typeface="標楷體" panose="03000509000000000000" pitchFamily="65" charset="-120"/>
              </a:rPr>
              <a:t>相關</a:t>
            </a:r>
            <a:r>
              <a:rPr lang="zh-TW" altLang="zh-TW" b="1" dirty="0">
                <a:latin typeface="標楷體" panose="03000509000000000000" pitchFamily="65" charset="-120"/>
                <a:ea typeface="標楷體" panose="03000509000000000000" pitchFamily="65" charset="-120"/>
              </a:rPr>
              <a:t>法規</a:t>
            </a:r>
            <a:r>
              <a:rPr lang="en-US" altLang="zh-TW" b="1" dirty="0">
                <a:latin typeface="標楷體" panose="03000509000000000000" pitchFamily="65" charset="-120"/>
                <a:ea typeface="標楷體" panose="03000509000000000000" pitchFamily="65" charset="-120"/>
              </a:rPr>
              <a:t>/</a:t>
            </a:r>
            <a:r>
              <a:rPr lang="zh-HK" altLang="zh-TW" b="1" dirty="0">
                <a:latin typeface="標楷體" panose="03000509000000000000" pitchFamily="65" charset="-120"/>
                <a:ea typeface="標楷體" panose="03000509000000000000" pitchFamily="65" charset="-120"/>
              </a:rPr>
              <a:t>其他</a:t>
            </a:r>
            <a:r>
              <a:rPr lang="zh-TW" altLang="zh-TW" b="1" dirty="0">
                <a:latin typeface="標楷體" panose="03000509000000000000" pitchFamily="65" charset="-120"/>
                <a:ea typeface="標楷體" panose="03000509000000000000" pitchFamily="65" charset="-120"/>
              </a:rPr>
              <a:t>法規</a:t>
            </a:r>
            <a:r>
              <a:rPr lang="en-US" altLang="zh-TW" b="1" dirty="0">
                <a:latin typeface="標楷體" panose="03000509000000000000" pitchFamily="65" charset="-120"/>
                <a:ea typeface="標楷體" panose="03000509000000000000" pitchFamily="65" charset="-120"/>
              </a:rPr>
              <a:t>/</a:t>
            </a:r>
            <a:r>
              <a:rPr lang="zh-TW" altLang="zh-TW" b="1" dirty="0">
                <a:latin typeface="標楷體" panose="03000509000000000000" pitchFamily="65" charset="-120"/>
                <a:ea typeface="標楷體" panose="03000509000000000000" pitchFamily="65" charset="-120"/>
              </a:rPr>
              <a:t>教育部補（捐）</a:t>
            </a:r>
            <a:r>
              <a:rPr lang="zh-TW" altLang="zh-TW" b="1" dirty="0" smtClean="0">
                <a:latin typeface="標楷體" panose="03000509000000000000" pitchFamily="65" charset="-120"/>
                <a:ea typeface="標楷體" panose="03000509000000000000" pitchFamily="65" charset="-120"/>
              </a:rPr>
              <a:t>助及</a:t>
            </a:r>
            <a:r>
              <a:rPr lang="zh-TW" altLang="zh-TW" b="1" dirty="0">
                <a:latin typeface="標楷體" panose="03000509000000000000" pitchFamily="65" charset="-120"/>
                <a:ea typeface="標楷體" panose="03000509000000000000" pitchFamily="65" charset="-120"/>
              </a:rPr>
              <a:t>委辦經費核撥結報作業</a:t>
            </a:r>
            <a:r>
              <a:rPr lang="zh-TW" altLang="zh-TW" b="1" dirty="0" smtClean="0">
                <a:latin typeface="標楷體" panose="03000509000000000000" pitchFamily="65" charset="-120"/>
                <a:ea typeface="標楷體" panose="03000509000000000000" pitchFamily="65" charset="-120"/>
              </a:rPr>
              <a:t>要點</a:t>
            </a:r>
            <a:r>
              <a:rPr lang="en-US" altLang="zh-TW" b="1" dirty="0" smtClean="0">
                <a:latin typeface="標楷體" panose="03000509000000000000" pitchFamily="65" charset="-120"/>
                <a:ea typeface="標楷體" panose="03000509000000000000" pitchFamily="65" charset="-120"/>
              </a:rPr>
              <a:t>)</a:t>
            </a:r>
            <a:r>
              <a:rPr lang="zh-TW" altLang="zh-TW" b="1" dirty="0" smtClean="0">
                <a:latin typeface="標楷體" panose="03000509000000000000" pitchFamily="65" charset="-120"/>
                <a:ea typeface="標楷體" panose="03000509000000000000" pitchFamily="65" charset="-120"/>
              </a:rPr>
              <a:t>下載</a:t>
            </a:r>
            <a:r>
              <a:rPr lang="zh-TW" altLang="en-US" b="1" dirty="0">
                <a:latin typeface="標楷體" panose="03000509000000000000" pitchFamily="65" charset="-120"/>
                <a:ea typeface="標楷體" panose="03000509000000000000" pitchFamily="65" charset="-120"/>
              </a:rPr>
              <a:t>。</a:t>
            </a:r>
            <a:endParaRPr lang="zh-TW" altLang="en-US" dirty="0"/>
          </a:p>
        </p:txBody>
      </p:sp>
    </p:spTree>
    <p:extLst>
      <p:ext uri="{BB962C8B-B14F-4D97-AF65-F5344CB8AC3E}">
        <p14:creationId xmlns:p14="http://schemas.microsoft.com/office/powerpoint/2010/main" val="36757249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2"/>
          <p:cNvSpPr/>
          <p:nvPr/>
        </p:nvSpPr>
        <p:spPr>
          <a:xfrm>
            <a:off x="251520" y="337219"/>
            <a:ext cx="8326800" cy="936105"/>
          </a:xfrm>
          <a:prstGeom prst="roundRect">
            <a:avLst/>
          </a:prstGeom>
        </p:spPr>
        <p:style>
          <a:lnRef idx="3">
            <a:schemeClr val="lt1"/>
          </a:lnRef>
          <a:fillRef idx="1">
            <a:schemeClr val="accent3"/>
          </a:fillRef>
          <a:effectRef idx="1">
            <a:schemeClr val="accent3"/>
          </a:effectRef>
          <a:fontRef idx="minor">
            <a:schemeClr val="lt1"/>
          </a:fontRef>
        </p:style>
        <p:txBody>
          <a:bodyPr vert="horz" lIns="91440" tIns="45720" rIns="91440" bIns="45720" rtlCol="0" anchor="ctr">
            <a:normAutofit/>
          </a:bodyPr>
          <a:lstStyle/>
          <a:p>
            <a:pPr>
              <a:spcBef>
                <a:spcPct val="0"/>
              </a:spcBef>
            </a:pPr>
            <a:endParaRPr lang="zh-CN" altLang="en-US" sz="2800" dirty="0">
              <a:solidFill>
                <a:schemeClr val="tx1"/>
              </a:solidFill>
              <a:latin typeface="標楷體" panose="03000509000000000000" pitchFamily="65" charset="-120"/>
              <a:ea typeface="標楷體" panose="03000509000000000000" pitchFamily="65" charset="-120"/>
            </a:endParaRPr>
          </a:p>
        </p:txBody>
      </p:sp>
      <p:sp>
        <p:nvSpPr>
          <p:cNvPr id="9" name="TextBox 4"/>
          <p:cNvSpPr txBox="1"/>
          <p:nvPr/>
        </p:nvSpPr>
        <p:spPr>
          <a:xfrm>
            <a:off x="334235" y="534080"/>
            <a:ext cx="7725192" cy="523220"/>
          </a:xfrm>
          <a:prstGeom prst="rect">
            <a:avLst/>
          </a:prstGeom>
          <a:noFill/>
        </p:spPr>
        <p:txBody>
          <a:bodyPr wrap="none" rtlCol="0">
            <a:spAutoFit/>
          </a:bodyPr>
          <a:lstStyle/>
          <a:p>
            <a:r>
              <a:rPr lang="zh-TW" altLang="en-US" sz="2800" dirty="0" smtClean="0">
                <a:latin typeface="標楷體" pitchFamily="65" charset="-120"/>
                <a:ea typeface="標楷體" pitchFamily="65" charset="-120"/>
              </a:rPr>
              <a:t>貳、大專校院高等教育深耕計畫經費使用原則  </a:t>
            </a:r>
            <a:endParaRPr lang="zh-CN" altLang="en-US" sz="2800" b="1" dirty="0">
              <a:solidFill>
                <a:schemeClr val="tx1">
                  <a:lumMod val="85000"/>
                  <a:lumOff val="15000"/>
                </a:schemeClr>
              </a:solidFill>
              <a:latin typeface="標楷體" panose="03000509000000000000" pitchFamily="65" charset="-120"/>
              <a:ea typeface="標楷體" panose="03000509000000000000" pitchFamily="65" charset="-120"/>
            </a:endParaRPr>
          </a:p>
        </p:txBody>
      </p:sp>
      <p:sp>
        <p:nvSpPr>
          <p:cNvPr id="6" name="副標題 5"/>
          <p:cNvSpPr>
            <a:spLocks noGrp="1"/>
          </p:cNvSpPr>
          <p:nvPr>
            <p:ph type="subTitle" idx="1"/>
          </p:nvPr>
        </p:nvSpPr>
        <p:spPr>
          <a:xfrm>
            <a:off x="334236" y="1273324"/>
            <a:ext cx="8208912" cy="3780000"/>
          </a:xfrm>
        </p:spPr>
        <p:txBody>
          <a:bodyPr>
            <a:noAutofit/>
          </a:bodyPr>
          <a:lstStyle/>
          <a:p>
            <a:pPr marL="457200" indent="-457200" algn="l">
              <a:buFont typeface="Wingdings" panose="05000000000000000000" pitchFamily="2" charset="2"/>
              <a:buChar char="l"/>
            </a:pPr>
            <a:r>
              <a:rPr lang="zh-TW" altLang="en-US" sz="2400" dirty="0">
                <a:solidFill>
                  <a:schemeClr val="tx1"/>
                </a:solidFill>
                <a:latin typeface="標楷體" panose="03000509000000000000" pitchFamily="65" charset="-120"/>
                <a:ea typeface="標楷體" panose="03000509000000000000" pitchFamily="65" charset="-120"/>
              </a:rPr>
              <a:t>本計畫補助之經費，係為提升學校整體教學及研究</a:t>
            </a:r>
            <a:r>
              <a:rPr lang="zh-TW" altLang="en-US" sz="2400" dirty="0" smtClean="0">
                <a:solidFill>
                  <a:schemeClr val="tx1"/>
                </a:solidFill>
                <a:latin typeface="標楷體" panose="03000509000000000000" pitchFamily="65" charset="-120"/>
                <a:ea typeface="標楷體" panose="03000509000000000000" pitchFamily="65" charset="-120"/>
              </a:rPr>
              <a:t>水準</a:t>
            </a:r>
            <a:endParaRPr lang="en-US" altLang="zh-TW" sz="2400" dirty="0" smtClean="0">
              <a:solidFill>
                <a:schemeClr val="tx1"/>
              </a:solidFill>
              <a:latin typeface="標楷體" panose="03000509000000000000" pitchFamily="65" charset="-120"/>
              <a:ea typeface="標楷體" panose="03000509000000000000" pitchFamily="65" charset="-120"/>
            </a:endParaRPr>
          </a:p>
          <a:p>
            <a:pPr marL="457200" indent="-457200" algn="l">
              <a:buFont typeface="Wingdings" panose="05000000000000000000" pitchFamily="2" charset="2"/>
              <a:buChar char="l"/>
            </a:pPr>
            <a:r>
              <a:rPr lang="zh-TW" altLang="en-US" sz="2800" dirty="0" smtClean="0">
                <a:solidFill>
                  <a:schemeClr val="tx1"/>
                </a:solidFill>
                <a:latin typeface="標楷體" panose="03000509000000000000" pitchFamily="65" charset="-120"/>
                <a:ea typeface="標楷體" panose="03000509000000000000" pitchFamily="65" charset="-120"/>
              </a:rPr>
              <a:t>不得支用項目</a:t>
            </a:r>
            <a:endParaRPr lang="en-US" altLang="zh-TW" sz="2800" dirty="0">
              <a:solidFill>
                <a:schemeClr val="tx1"/>
              </a:solidFill>
              <a:latin typeface="標楷體" panose="03000509000000000000" pitchFamily="65" charset="-120"/>
              <a:ea typeface="標楷體" panose="03000509000000000000" pitchFamily="65" charset="-120"/>
            </a:endParaRPr>
          </a:p>
          <a:p>
            <a:pPr marL="914400" lvl="1" indent="-457200" algn="l">
              <a:buFont typeface="+mj-lt"/>
              <a:buAutoNum type="arabicPeriod"/>
            </a:pPr>
            <a:r>
              <a:rPr lang="zh-TW" altLang="zh-TW" sz="2400" dirty="0" smtClean="0">
                <a:solidFill>
                  <a:schemeClr val="tx1"/>
                </a:solidFill>
                <a:latin typeface="標楷體" panose="03000509000000000000" pitchFamily="65" charset="-120"/>
                <a:ea typeface="標楷體" panose="03000509000000000000" pitchFamily="65" charset="-120"/>
              </a:rPr>
              <a:t>經常性維運性質之修繕經費、新建校舍工程建築、建築貸款利息補助及附屬機構。</a:t>
            </a:r>
            <a:endParaRPr lang="en-US" altLang="zh-TW" sz="2400" dirty="0" smtClean="0">
              <a:solidFill>
                <a:schemeClr val="tx1"/>
              </a:solidFill>
              <a:latin typeface="標楷體" panose="03000509000000000000" pitchFamily="65" charset="-120"/>
              <a:ea typeface="標楷體" panose="03000509000000000000" pitchFamily="65" charset="-120"/>
            </a:endParaRPr>
          </a:p>
          <a:p>
            <a:pPr marL="914400" lvl="1" indent="-457200" algn="l">
              <a:buFont typeface="+mj-lt"/>
              <a:buAutoNum type="arabicPeriod"/>
            </a:pPr>
            <a:r>
              <a:rPr lang="zh-TW" altLang="zh-TW" sz="2400" dirty="0" smtClean="0">
                <a:solidFill>
                  <a:schemeClr val="tx1"/>
                </a:solidFill>
                <a:latin typeface="標楷體" panose="03000509000000000000" pitchFamily="65" charset="-120"/>
                <a:ea typeface="標楷體" panose="03000509000000000000" pitchFamily="65" charset="-120"/>
              </a:rPr>
              <a:t>一般行政事務性設施（如書櫃、辦公桌椅、冰箱、沙發、茶几、咖啡機等）。但用以提升學生學習品質之教室、空間修繕，不在此限。</a:t>
            </a:r>
            <a:endParaRPr lang="en-US" altLang="zh-TW" sz="2400" dirty="0" smtClean="0">
              <a:solidFill>
                <a:schemeClr val="tx1"/>
              </a:solidFill>
              <a:latin typeface="標楷體" panose="03000509000000000000" pitchFamily="65" charset="-120"/>
              <a:ea typeface="標楷體" panose="03000509000000000000" pitchFamily="65" charset="-120"/>
            </a:endParaRPr>
          </a:p>
          <a:p>
            <a:pPr marL="914400" lvl="1" indent="-457200" algn="l">
              <a:buFont typeface="+mj-lt"/>
              <a:buAutoNum type="arabicPeriod"/>
            </a:pPr>
            <a:r>
              <a:rPr lang="zh-TW" altLang="zh-TW" sz="2400" dirty="0" smtClean="0">
                <a:solidFill>
                  <a:schemeClr val="tx1"/>
                </a:solidFill>
                <a:latin typeface="標楷體" panose="03000509000000000000" pitchFamily="65" charset="-120"/>
                <a:ea typeface="標楷體" panose="03000509000000000000" pitchFamily="65" charset="-120"/>
              </a:rPr>
              <a:t>附屬機構、分部、分校及園區之土地取得及建築設施所需費用。</a:t>
            </a:r>
            <a:endParaRPr lang="en-US" altLang="zh-TW" sz="2400" dirty="0" smtClean="0">
              <a:solidFill>
                <a:schemeClr val="tx1"/>
              </a:solidFill>
              <a:latin typeface="標楷體" panose="03000509000000000000" pitchFamily="65" charset="-120"/>
              <a:ea typeface="標楷體" panose="03000509000000000000" pitchFamily="65" charset="-120"/>
            </a:endParaRPr>
          </a:p>
          <a:p>
            <a:pPr lvl="1" algn="l"/>
            <a:r>
              <a:rPr lang="en-US" altLang="zh-TW" sz="2400" dirty="0" smtClean="0">
                <a:solidFill>
                  <a:schemeClr val="tx1"/>
                </a:solidFill>
                <a:latin typeface="標楷體" panose="03000509000000000000" pitchFamily="65" charset="-120"/>
                <a:ea typeface="標楷體" panose="03000509000000000000" pitchFamily="65" charset="-120"/>
              </a:rPr>
              <a:t> </a:t>
            </a:r>
            <a:endParaRPr lang="zh-TW" altLang="en-US" sz="2400" dirty="0">
              <a:solidFill>
                <a:schemeClr val="tx1"/>
              </a:solidFill>
            </a:endParaRPr>
          </a:p>
        </p:txBody>
      </p:sp>
    </p:spTree>
    <p:extLst>
      <p:ext uri="{BB962C8B-B14F-4D97-AF65-F5344CB8AC3E}">
        <p14:creationId xmlns:p14="http://schemas.microsoft.com/office/powerpoint/2010/main" val="39182874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ChangeArrowheads="1"/>
          </p:cNvSpPr>
          <p:nvPr/>
        </p:nvSpPr>
        <p:spPr bwMode="gray">
          <a:xfrm>
            <a:off x="1887467" y="1417412"/>
            <a:ext cx="5467218" cy="648000"/>
          </a:xfrm>
          <a:prstGeom prst="roundRect">
            <a:avLst>
              <a:gd name="adj" fmla="val 16667"/>
            </a:avLst>
          </a:prstGeom>
          <a:ln>
            <a:headEnd/>
            <a:tailEnd/>
          </a:ln>
        </p:spPr>
        <p:style>
          <a:lnRef idx="3">
            <a:schemeClr val="lt1"/>
          </a:lnRef>
          <a:fillRef idx="1">
            <a:schemeClr val="accent6"/>
          </a:fillRef>
          <a:effectRef idx="1">
            <a:schemeClr val="accent6"/>
          </a:effectRef>
          <a:fontRef idx="minor">
            <a:schemeClr val="lt1"/>
          </a:fontRef>
        </p:style>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r>
              <a:rPr kumimoji="1" lang="zh-TW" altLang="en-US" sz="2400" b="1" dirty="0" smtClean="0">
                <a:ea typeface="標楷體" pitchFamily="65" charset="-120"/>
              </a:rPr>
              <a:t>   </a:t>
            </a:r>
            <a:r>
              <a:rPr kumimoji="1" lang="zh-TW" altLang="en-US" sz="2800" b="1" dirty="0" smtClean="0">
                <a:ea typeface="標楷體" pitchFamily="65" charset="-120"/>
              </a:rPr>
              <a:t>計畫申請、研擬</a:t>
            </a:r>
            <a:r>
              <a:rPr kumimoji="1" lang="zh-TW" altLang="en-US" sz="2800" b="1" dirty="0" smtClean="0">
                <a:ea typeface="新細明體" pitchFamily="18" charset="-120"/>
              </a:rPr>
              <a:t>、</a:t>
            </a:r>
            <a:r>
              <a:rPr kumimoji="1" lang="zh-TW" altLang="en-US" sz="2800" b="1" dirty="0" smtClean="0">
                <a:ea typeface="標楷體" pitchFamily="65" charset="-120"/>
              </a:rPr>
              <a:t>核定及撥付</a:t>
            </a:r>
          </a:p>
        </p:txBody>
      </p:sp>
      <p:sp>
        <p:nvSpPr>
          <p:cNvPr id="3" name="AutoShape 3"/>
          <p:cNvSpPr>
            <a:spLocks noChangeArrowheads="1"/>
          </p:cNvSpPr>
          <p:nvPr/>
        </p:nvSpPr>
        <p:spPr bwMode="gray">
          <a:xfrm>
            <a:off x="1887467" y="2137492"/>
            <a:ext cx="5488313" cy="648000"/>
          </a:xfrm>
          <a:prstGeom prst="roundRect">
            <a:avLst>
              <a:gd name="adj" fmla="val 16667"/>
            </a:avLst>
          </a:prstGeom>
          <a:ln>
            <a:headEnd/>
            <a:tailEnd/>
          </a:ln>
        </p:spPr>
        <p:style>
          <a:lnRef idx="3">
            <a:schemeClr val="lt1"/>
          </a:lnRef>
          <a:fillRef idx="1">
            <a:schemeClr val="accent6"/>
          </a:fillRef>
          <a:effectRef idx="1">
            <a:schemeClr val="accent6"/>
          </a:effectRef>
          <a:fontRef idx="minor">
            <a:schemeClr val="lt1"/>
          </a:fontRef>
        </p:style>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r>
              <a:rPr kumimoji="1" lang="zh-TW" altLang="en-US" sz="2400" b="1" dirty="0" smtClean="0">
                <a:ea typeface="標楷體" pitchFamily="65" charset="-120"/>
              </a:rPr>
              <a:t>    </a:t>
            </a:r>
            <a:r>
              <a:rPr kumimoji="1" lang="zh-TW" altLang="en-US" sz="2800" b="1" dirty="0" smtClean="0">
                <a:ea typeface="標楷體" pitchFamily="65" charset="-120"/>
              </a:rPr>
              <a:t>計畫經費支用</a:t>
            </a:r>
          </a:p>
        </p:txBody>
      </p:sp>
      <p:sp>
        <p:nvSpPr>
          <p:cNvPr id="4" name="AutoShape 4"/>
          <p:cNvSpPr>
            <a:spLocks noChangeArrowheads="1"/>
          </p:cNvSpPr>
          <p:nvPr/>
        </p:nvSpPr>
        <p:spPr bwMode="gray">
          <a:xfrm>
            <a:off x="1887466" y="2857500"/>
            <a:ext cx="5488313" cy="648000"/>
          </a:xfrm>
          <a:prstGeom prst="roundRect">
            <a:avLst>
              <a:gd name="adj" fmla="val 16667"/>
            </a:avLst>
          </a:prstGeom>
          <a:ln>
            <a:headEnd/>
            <a:tailEnd/>
          </a:ln>
        </p:spPr>
        <p:style>
          <a:lnRef idx="3">
            <a:schemeClr val="lt1"/>
          </a:lnRef>
          <a:fillRef idx="1">
            <a:schemeClr val="accent6"/>
          </a:fillRef>
          <a:effectRef idx="1">
            <a:schemeClr val="accent6"/>
          </a:effectRef>
          <a:fontRef idx="minor">
            <a:schemeClr val="lt1"/>
          </a:fontRef>
        </p:style>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r>
              <a:rPr lang="zh-TW" altLang="en-US" sz="2400" dirty="0" smtClean="0">
                <a:latin typeface="標楷體" panose="03000509000000000000" pitchFamily="65" charset="-120"/>
                <a:ea typeface="標楷體" panose="03000509000000000000" pitchFamily="65" charset="-120"/>
              </a:rPr>
              <a:t>  </a:t>
            </a:r>
            <a:r>
              <a:rPr lang="zh-TW" altLang="en-US" sz="2800" b="1" dirty="0" smtClean="0">
                <a:latin typeface="標楷體" panose="03000509000000000000" pitchFamily="65" charset="-120"/>
                <a:ea typeface="標楷體" panose="03000509000000000000" pitchFamily="65" charset="-120"/>
              </a:rPr>
              <a:t>計畫</a:t>
            </a:r>
            <a:r>
              <a:rPr lang="zh-TW" altLang="en-US" sz="2800" b="1" dirty="0">
                <a:latin typeface="標楷體" panose="03000509000000000000" pitchFamily="65" charset="-120"/>
                <a:ea typeface="標楷體" panose="03000509000000000000" pitchFamily="65" charset="-120"/>
              </a:rPr>
              <a:t>經費之</a:t>
            </a:r>
            <a:r>
              <a:rPr lang="zh-TW" altLang="en-US" sz="2800" b="1" dirty="0" smtClean="0">
                <a:latin typeface="標楷體" panose="03000509000000000000" pitchFamily="65" charset="-120"/>
                <a:ea typeface="標楷體" panose="03000509000000000000" pitchFamily="65" charset="-120"/>
              </a:rPr>
              <a:t>變更</a:t>
            </a:r>
            <a:endParaRPr lang="zh-CN" altLang="en-US" sz="4000" b="1" dirty="0">
              <a:solidFill>
                <a:schemeClr val="tx1">
                  <a:lumMod val="85000"/>
                  <a:lumOff val="15000"/>
                </a:schemeClr>
              </a:solidFill>
              <a:latin typeface="標楷體" panose="03000509000000000000" pitchFamily="65" charset="-120"/>
              <a:ea typeface="標楷體" panose="03000509000000000000" pitchFamily="65" charset="-120"/>
            </a:endParaRPr>
          </a:p>
        </p:txBody>
      </p:sp>
      <p:sp>
        <p:nvSpPr>
          <p:cNvPr id="5" name="AutoShape 5"/>
          <p:cNvSpPr>
            <a:spLocks noChangeArrowheads="1"/>
          </p:cNvSpPr>
          <p:nvPr/>
        </p:nvSpPr>
        <p:spPr bwMode="gray">
          <a:xfrm>
            <a:off x="1887467" y="3577580"/>
            <a:ext cx="5488313" cy="648000"/>
          </a:xfrm>
          <a:prstGeom prst="roundRect">
            <a:avLst>
              <a:gd name="adj" fmla="val 16667"/>
            </a:avLst>
          </a:prstGeom>
          <a:ln>
            <a:headEnd/>
            <a:tailEnd/>
          </a:ln>
        </p:spPr>
        <p:style>
          <a:lnRef idx="3">
            <a:schemeClr val="lt1"/>
          </a:lnRef>
          <a:fillRef idx="1">
            <a:schemeClr val="accent6"/>
          </a:fillRef>
          <a:effectRef idx="1">
            <a:schemeClr val="accent6"/>
          </a:effectRef>
          <a:fontRef idx="minor">
            <a:schemeClr val="lt1"/>
          </a:fontRef>
        </p:style>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defRPr/>
            </a:pPr>
            <a:r>
              <a:rPr kumimoji="1" lang="zh-TW" altLang="en-US" sz="2400" b="1" dirty="0" smtClean="0">
                <a:ea typeface="標楷體" pitchFamily="65" charset="-120"/>
              </a:rPr>
              <a:t>    </a:t>
            </a:r>
            <a:r>
              <a:rPr kumimoji="1" lang="zh-TW" altLang="en-US" sz="2800" b="1" dirty="0" smtClean="0">
                <a:ea typeface="標楷體" pitchFamily="65" charset="-120"/>
              </a:rPr>
              <a:t>計畫產生收入及結餘款繳回</a:t>
            </a:r>
          </a:p>
        </p:txBody>
      </p:sp>
      <p:sp>
        <p:nvSpPr>
          <p:cNvPr id="6" name="AutoShape 11"/>
          <p:cNvSpPr>
            <a:spLocks noChangeArrowheads="1"/>
          </p:cNvSpPr>
          <p:nvPr/>
        </p:nvSpPr>
        <p:spPr bwMode="gray">
          <a:xfrm>
            <a:off x="827584" y="1428831"/>
            <a:ext cx="1055151" cy="492565"/>
          </a:xfrm>
          <a:prstGeom prst="diamond">
            <a:avLst/>
          </a:prstGeom>
          <a:ln>
            <a:headEnd/>
            <a:tailEnd/>
          </a:ln>
        </p:spPr>
        <p:style>
          <a:lnRef idx="3">
            <a:schemeClr val="lt1"/>
          </a:lnRef>
          <a:fillRef idx="1">
            <a:schemeClr val="accent6"/>
          </a:fillRef>
          <a:effectRef idx="1">
            <a:schemeClr val="accent6"/>
          </a:effectRef>
          <a:fontRef idx="minor">
            <a:schemeClr val="lt1"/>
          </a:fontRef>
        </p:style>
        <p:txBody>
          <a:bodyPr wrap="none" anchor="ctr"/>
          <a:lstStyle/>
          <a:p>
            <a:pPr algn="ctr">
              <a:defRPr/>
            </a:pPr>
            <a:r>
              <a:rPr lang="zh-TW" altLang="en-US" sz="2800" b="1" dirty="0">
                <a:solidFill>
                  <a:schemeClr val="tx1"/>
                </a:solidFill>
                <a:latin typeface="Arial" charset="0"/>
                <a:ea typeface="標楷體" pitchFamily="65" charset="-120"/>
              </a:rPr>
              <a:t>一</a:t>
            </a:r>
          </a:p>
        </p:txBody>
      </p:sp>
      <p:sp>
        <p:nvSpPr>
          <p:cNvPr id="7" name="AutoShape 12"/>
          <p:cNvSpPr>
            <a:spLocks noChangeArrowheads="1"/>
          </p:cNvSpPr>
          <p:nvPr/>
        </p:nvSpPr>
        <p:spPr bwMode="gray">
          <a:xfrm>
            <a:off x="851396" y="2203641"/>
            <a:ext cx="1010060" cy="437836"/>
          </a:xfrm>
          <a:prstGeom prst="diamond">
            <a:avLst/>
          </a:prstGeom>
          <a:ln>
            <a:headEnd/>
            <a:tailEnd/>
          </a:ln>
        </p:spPr>
        <p:style>
          <a:lnRef idx="3">
            <a:schemeClr val="lt1"/>
          </a:lnRef>
          <a:fillRef idx="1">
            <a:schemeClr val="accent6"/>
          </a:fillRef>
          <a:effectRef idx="1">
            <a:schemeClr val="accent6"/>
          </a:effectRef>
          <a:fontRef idx="minor">
            <a:schemeClr val="lt1"/>
          </a:fontRef>
        </p:style>
        <p:txBody>
          <a:bodyPr wrap="none" anchor="ctr"/>
          <a:lstStyle/>
          <a:p>
            <a:pPr algn="ctr">
              <a:defRPr/>
            </a:pPr>
            <a:r>
              <a:rPr lang="zh-TW" altLang="en-US" sz="2800" b="1" dirty="0">
                <a:solidFill>
                  <a:schemeClr val="tx1"/>
                </a:solidFill>
                <a:latin typeface="Arial" charset="0"/>
                <a:ea typeface="標楷體" pitchFamily="65" charset="-120"/>
              </a:rPr>
              <a:t>二</a:t>
            </a:r>
          </a:p>
        </p:txBody>
      </p:sp>
      <p:sp>
        <p:nvSpPr>
          <p:cNvPr id="8" name="AutoShape 13"/>
          <p:cNvSpPr>
            <a:spLocks noChangeArrowheads="1"/>
          </p:cNvSpPr>
          <p:nvPr/>
        </p:nvSpPr>
        <p:spPr bwMode="gray">
          <a:xfrm>
            <a:off x="927596" y="2923721"/>
            <a:ext cx="937912" cy="437836"/>
          </a:xfrm>
          <a:prstGeom prst="diamond">
            <a:avLst/>
          </a:prstGeom>
          <a:ln>
            <a:headEnd/>
            <a:tailEnd/>
          </a:ln>
        </p:spPr>
        <p:style>
          <a:lnRef idx="3">
            <a:schemeClr val="lt1"/>
          </a:lnRef>
          <a:fillRef idx="1">
            <a:schemeClr val="accent6"/>
          </a:fillRef>
          <a:effectRef idx="1">
            <a:schemeClr val="accent6"/>
          </a:effectRef>
          <a:fontRef idx="minor">
            <a:schemeClr val="lt1"/>
          </a:fontRef>
        </p:style>
        <p:txBody>
          <a:bodyPr wrap="none" anchor="ctr"/>
          <a:lstStyle/>
          <a:p>
            <a:pPr algn="ctr">
              <a:defRPr/>
            </a:pPr>
            <a:r>
              <a:rPr lang="zh-TW" altLang="en-US" sz="2400" b="1" dirty="0">
                <a:solidFill>
                  <a:schemeClr val="tx1"/>
                </a:solidFill>
                <a:latin typeface="Arial" charset="0"/>
                <a:ea typeface="標楷體" pitchFamily="65" charset="-120"/>
              </a:rPr>
              <a:t>三</a:t>
            </a:r>
            <a:endParaRPr lang="ko-KR" altLang="en-US" sz="2400" b="1" dirty="0">
              <a:solidFill>
                <a:schemeClr val="tx1"/>
              </a:solidFill>
              <a:latin typeface="Arial" charset="0"/>
              <a:ea typeface="標楷體" pitchFamily="65" charset="-120"/>
            </a:endParaRPr>
          </a:p>
        </p:txBody>
      </p:sp>
      <p:sp>
        <p:nvSpPr>
          <p:cNvPr id="9" name="AutoShape 14"/>
          <p:cNvSpPr>
            <a:spLocks noChangeArrowheads="1"/>
          </p:cNvSpPr>
          <p:nvPr/>
        </p:nvSpPr>
        <p:spPr bwMode="gray">
          <a:xfrm>
            <a:off x="927596" y="3721596"/>
            <a:ext cx="937912" cy="481620"/>
          </a:xfrm>
          <a:prstGeom prst="diamond">
            <a:avLst/>
          </a:prstGeom>
          <a:ln>
            <a:headEnd/>
            <a:tailEnd/>
          </a:ln>
        </p:spPr>
        <p:style>
          <a:lnRef idx="3">
            <a:schemeClr val="lt1"/>
          </a:lnRef>
          <a:fillRef idx="1">
            <a:schemeClr val="accent6"/>
          </a:fillRef>
          <a:effectRef idx="1">
            <a:schemeClr val="accent6"/>
          </a:effectRef>
          <a:fontRef idx="minor">
            <a:schemeClr val="lt1"/>
          </a:fontRef>
        </p:style>
        <p:txBody>
          <a:bodyPr wrap="none" anchor="ctr"/>
          <a:lstStyle/>
          <a:p>
            <a:pPr algn="ctr">
              <a:defRPr/>
            </a:pPr>
            <a:r>
              <a:rPr lang="zh-TW" altLang="en-US" sz="2800" b="1">
                <a:solidFill>
                  <a:schemeClr val="tx1"/>
                </a:solidFill>
                <a:latin typeface="Arial" charset="0"/>
                <a:ea typeface="標楷體" pitchFamily="65" charset="-120"/>
              </a:rPr>
              <a:t>四</a:t>
            </a:r>
          </a:p>
        </p:txBody>
      </p:sp>
      <p:sp>
        <p:nvSpPr>
          <p:cNvPr id="10" name="AutoShape 5"/>
          <p:cNvSpPr>
            <a:spLocks noChangeArrowheads="1"/>
          </p:cNvSpPr>
          <p:nvPr/>
        </p:nvSpPr>
        <p:spPr bwMode="gray">
          <a:xfrm>
            <a:off x="1907703" y="4297660"/>
            <a:ext cx="5446981" cy="648000"/>
          </a:xfrm>
          <a:prstGeom prst="roundRect">
            <a:avLst>
              <a:gd name="adj" fmla="val 16667"/>
            </a:avLst>
          </a:prstGeom>
          <a:ln/>
        </p:spPr>
        <p:style>
          <a:lnRef idx="3">
            <a:schemeClr val="lt1"/>
          </a:lnRef>
          <a:fillRef idx="1">
            <a:schemeClr val="accent6"/>
          </a:fillRef>
          <a:effectRef idx="1">
            <a:schemeClr val="accent6"/>
          </a:effectRef>
          <a:fontRef idx="minor">
            <a:schemeClr val="lt1"/>
          </a:fontRef>
        </p:style>
        <p:txBody>
          <a:bodyPr wrap="none" anchor="ct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pPr eaLnBrk="1" hangingPunct="1">
              <a:spcBef>
                <a:spcPct val="20000"/>
              </a:spcBef>
              <a:buClr>
                <a:schemeClr val="bg2"/>
              </a:buClr>
              <a:buSzPct val="70000"/>
              <a:buFont typeface="Wingdings" panose="05000000000000000000" pitchFamily="2" charset="2"/>
              <a:buNone/>
            </a:pPr>
            <a:r>
              <a:rPr kumimoji="1" lang="zh-TW" altLang="en-US" sz="1800" b="1" dirty="0">
                <a:ea typeface="新細明體" panose="02020500000000000000" pitchFamily="18" charset="-120"/>
              </a:rPr>
              <a:t>    </a:t>
            </a:r>
            <a:r>
              <a:rPr kumimoji="1" lang="zh-TW" altLang="en-US" sz="2800" b="1" dirty="0" smtClean="0">
                <a:ea typeface="標楷體" panose="03000509000000000000" pitchFamily="65" charset="-120"/>
              </a:rPr>
              <a:t>計畫結</a:t>
            </a:r>
            <a:r>
              <a:rPr kumimoji="1" lang="zh-TW" altLang="en-US" sz="2800" b="1" dirty="0">
                <a:ea typeface="標楷體" panose="03000509000000000000" pitchFamily="65" charset="-120"/>
              </a:rPr>
              <a:t>報</a:t>
            </a:r>
          </a:p>
        </p:txBody>
      </p:sp>
      <p:sp>
        <p:nvSpPr>
          <p:cNvPr id="11" name="AutoShape 14"/>
          <p:cNvSpPr>
            <a:spLocks noChangeArrowheads="1"/>
          </p:cNvSpPr>
          <p:nvPr/>
        </p:nvSpPr>
        <p:spPr bwMode="gray">
          <a:xfrm>
            <a:off x="865416" y="4441676"/>
            <a:ext cx="1010060" cy="437836"/>
          </a:xfrm>
          <a:prstGeom prst="diamond">
            <a:avLst/>
          </a:prstGeom>
          <a:ln>
            <a:headEnd/>
            <a:tailEnd/>
          </a:ln>
        </p:spPr>
        <p:style>
          <a:lnRef idx="3">
            <a:schemeClr val="lt1"/>
          </a:lnRef>
          <a:fillRef idx="1">
            <a:schemeClr val="accent6"/>
          </a:fillRef>
          <a:effectRef idx="1">
            <a:schemeClr val="accent6"/>
          </a:effectRef>
          <a:fontRef idx="minor">
            <a:schemeClr val="lt1"/>
          </a:fontRef>
        </p:style>
        <p:txBody>
          <a:bodyPr wrap="none" anchor="ctr"/>
          <a:lstStyle/>
          <a:p>
            <a:pPr algn="ctr">
              <a:defRPr/>
            </a:pPr>
            <a:r>
              <a:rPr lang="zh-TW" altLang="en-US" sz="2800" b="1" dirty="0">
                <a:solidFill>
                  <a:schemeClr val="tx1"/>
                </a:solidFill>
                <a:latin typeface="Arial" charset="0"/>
                <a:ea typeface="標楷體" pitchFamily="65" charset="-120"/>
              </a:rPr>
              <a:t>五</a:t>
            </a:r>
          </a:p>
        </p:txBody>
      </p:sp>
      <p:sp>
        <p:nvSpPr>
          <p:cNvPr id="23" name="圆角矩形 2"/>
          <p:cNvSpPr/>
          <p:nvPr/>
        </p:nvSpPr>
        <p:spPr>
          <a:xfrm>
            <a:off x="323528" y="359755"/>
            <a:ext cx="7696654" cy="817969"/>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r>
              <a:rPr lang="zh-TW" altLang="en-US" sz="2800" dirty="0">
                <a:solidFill>
                  <a:schemeClr val="tx1"/>
                </a:solidFill>
                <a:latin typeface="標楷體" panose="03000509000000000000" pitchFamily="65" charset="-120"/>
                <a:ea typeface="標楷體" panose="03000509000000000000" pitchFamily="65" charset="-120"/>
              </a:rPr>
              <a:t>壹、教育部補助及委辦經費核撥結報作業</a:t>
            </a:r>
            <a:r>
              <a:rPr lang="zh-TW" altLang="en-US" sz="2800" dirty="0" smtClean="0">
                <a:solidFill>
                  <a:schemeClr val="tx1"/>
                </a:solidFill>
                <a:latin typeface="標楷體" panose="03000509000000000000" pitchFamily="65" charset="-120"/>
                <a:ea typeface="標楷體" panose="03000509000000000000" pitchFamily="65" charset="-120"/>
              </a:rPr>
              <a:t>要點</a:t>
            </a:r>
            <a:endParaRPr lang="en-US" altLang="zh-TW" sz="2800" dirty="0">
              <a:solidFill>
                <a:schemeClr val="tx1"/>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8919825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圆角矩形 2"/>
          <p:cNvSpPr>
            <a:spLocks noChangeAspect="1"/>
          </p:cNvSpPr>
          <p:nvPr/>
        </p:nvSpPr>
        <p:spPr>
          <a:xfrm>
            <a:off x="251520" y="337219"/>
            <a:ext cx="8325641" cy="936105"/>
          </a:xfrm>
          <a:prstGeom prst="roundRect">
            <a:avLst/>
          </a:prstGeom>
        </p:spPr>
        <p:style>
          <a:lnRef idx="3">
            <a:schemeClr val="lt1"/>
          </a:lnRef>
          <a:fillRef idx="1">
            <a:schemeClr val="accent3"/>
          </a:fillRef>
          <a:effectRef idx="1">
            <a:schemeClr val="accent3"/>
          </a:effectRef>
          <a:fontRef idx="minor">
            <a:schemeClr val="lt1"/>
          </a:fontRef>
        </p:style>
        <p:txBody>
          <a:bodyPr vert="horz" lIns="91440" tIns="45720" rIns="91440" bIns="45720" rtlCol="0" anchor="ctr">
            <a:noAutofit/>
          </a:bodyPr>
          <a:lstStyle/>
          <a:p>
            <a:r>
              <a:rPr lang="zh-TW" altLang="en-US" sz="2800" dirty="0">
                <a:ln w="0"/>
                <a:solidFill>
                  <a:schemeClr val="tx1"/>
                </a:solidFill>
                <a:latin typeface="標楷體" pitchFamily="65" charset="-120"/>
                <a:ea typeface="標楷體" pitchFamily="65" charset="-120"/>
              </a:rPr>
              <a:t>貳、大專校院高等教育深耕計畫經費使用原則  </a:t>
            </a:r>
            <a:endParaRPr lang="zh-CN" altLang="en-US" sz="2800" dirty="0">
              <a:ln w="0"/>
              <a:solidFill>
                <a:schemeClr val="tx1"/>
              </a:solidFill>
              <a:latin typeface="標楷體" panose="03000509000000000000" pitchFamily="65" charset="-120"/>
              <a:ea typeface="標楷體" panose="03000509000000000000" pitchFamily="65" charset="-120"/>
            </a:endParaRPr>
          </a:p>
        </p:txBody>
      </p:sp>
      <p:sp>
        <p:nvSpPr>
          <p:cNvPr id="6" name="副標題 5"/>
          <p:cNvSpPr>
            <a:spLocks noGrp="1"/>
          </p:cNvSpPr>
          <p:nvPr>
            <p:ph type="subTitle" idx="1"/>
          </p:nvPr>
        </p:nvSpPr>
        <p:spPr>
          <a:xfrm>
            <a:off x="282843" y="1309748"/>
            <a:ext cx="8208912" cy="3780000"/>
          </a:xfrm>
        </p:spPr>
        <p:txBody>
          <a:bodyPr>
            <a:noAutofit/>
          </a:bodyPr>
          <a:lstStyle/>
          <a:p>
            <a:pPr marL="457200" indent="-457200" algn="l">
              <a:buFont typeface="Wingdings" panose="05000000000000000000" pitchFamily="2" charset="2"/>
              <a:buChar char="l"/>
            </a:pPr>
            <a:r>
              <a:rPr lang="zh-TW" altLang="en-US" sz="2800" dirty="0" smtClean="0">
                <a:solidFill>
                  <a:schemeClr val="tx1"/>
                </a:solidFill>
                <a:latin typeface="標楷體" panose="03000509000000000000" pitchFamily="65" charset="-120"/>
                <a:ea typeface="標楷體" panose="03000509000000000000" pitchFamily="65" charset="-120"/>
              </a:rPr>
              <a:t>不得支用項目</a:t>
            </a:r>
            <a:r>
              <a:rPr lang="en-US" altLang="zh-TW" sz="2400" dirty="0">
                <a:solidFill>
                  <a:schemeClr val="tx1"/>
                </a:solidFill>
                <a:latin typeface="標楷體" panose="03000509000000000000" pitchFamily="65" charset="-120"/>
                <a:ea typeface="標楷體" panose="03000509000000000000" pitchFamily="65" charset="-120"/>
              </a:rPr>
              <a:t> </a:t>
            </a:r>
            <a:endParaRPr lang="zh-TW" altLang="zh-TW" sz="2400" dirty="0">
              <a:solidFill>
                <a:schemeClr val="tx1"/>
              </a:solidFill>
              <a:latin typeface="標楷體" panose="03000509000000000000" pitchFamily="65" charset="-120"/>
              <a:ea typeface="標楷體" panose="03000509000000000000" pitchFamily="65" charset="-120"/>
            </a:endParaRPr>
          </a:p>
          <a:p>
            <a:pPr marL="914400" lvl="1" indent="-457200" algn="l">
              <a:buFont typeface="+mj-lt"/>
              <a:buAutoNum type="arabicPeriod" startAt="4"/>
            </a:pPr>
            <a:r>
              <a:rPr lang="zh-TW" altLang="zh-TW" sz="2400" dirty="0" smtClean="0">
                <a:solidFill>
                  <a:schemeClr val="tx1"/>
                </a:solidFill>
                <a:latin typeface="標楷體" panose="03000509000000000000" pitchFamily="65" charset="-120"/>
                <a:ea typeface="標楷體" panose="03000509000000000000" pitchFamily="65" charset="-120"/>
              </a:rPr>
              <a:t>原</a:t>
            </a:r>
            <a:r>
              <a:rPr lang="zh-TW" altLang="zh-TW" sz="2400" dirty="0">
                <a:solidFill>
                  <a:schemeClr val="tx1"/>
                </a:solidFill>
                <a:latin typeface="標楷體" panose="03000509000000000000" pitchFamily="65" charset="-120"/>
                <a:ea typeface="標楷體" panose="03000509000000000000" pitchFamily="65" charset="-120"/>
              </a:rPr>
              <a:t>已獲行政院</a:t>
            </a:r>
            <a:r>
              <a:rPr lang="zh-TW" altLang="zh-TW" sz="2400" dirty="0" smtClean="0">
                <a:solidFill>
                  <a:schemeClr val="tx1"/>
                </a:solidFill>
                <a:latin typeface="標楷體" panose="03000509000000000000" pitchFamily="65" charset="-120"/>
                <a:ea typeface="標楷體" panose="03000509000000000000" pitchFamily="65" charset="-120"/>
              </a:rPr>
              <a:t>或</a:t>
            </a:r>
            <a:r>
              <a:rPr lang="zh-TW" altLang="en-US" sz="2400" dirty="0" smtClean="0">
                <a:solidFill>
                  <a:schemeClr val="tx1"/>
                </a:solidFill>
                <a:latin typeface="標楷體" panose="03000509000000000000" pitchFamily="65" charset="-120"/>
                <a:ea typeface="標楷體" panose="03000509000000000000" pitchFamily="65" charset="-120"/>
              </a:rPr>
              <a:t>教育</a:t>
            </a:r>
            <a:r>
              <a:rPr lang="zh-TW" altLang="zh-TW" sz="2400" dirty="0" smtClean="0">
                <a:solidFill>
                  <a:schemeClr val="tx1"/>
                </a:solidFill>
                <a:latin typeface="標楷體" panose="03000509000000000000" pitchFamily="65" charset="-120"/>
                <a:ea typeface="標楷體" panose="03000509000000000000" pitchFamily="65" charset="-120"/>
              </a:rPr>
              <a:t>部</a:t>
            </a:r>
            <a:r>
              <a:rPr lang="zh-TW" altLang="zh-TW" sz="2400" dirty="0">
                <a:solidFill>
                  <a:schemeClr val="tx1"/>
                </a:solidFill>
                <a:latin typeface="標楷體" panose="03000509000000000000" pitchFamily="65" charset="-120"/>
                <a:ea typeface="標楷體" panose="03000509000000000000" pitchFamily="65" charset="-120"/>
              </a:rPr>
              <a:t>核定建築工程，並承諾由學校校務基金支應者</a:t>
            </a:r>
            <a:r>
              <a:rPr lang="zh-TW" altLang="zh-TW" sz="2400" dirty="0" smtClean="0">
                <a:solidFill>
                  <a:schemeClr val="tx1"/>
                </a:solidFill>
                <a:latin typeface="標楷體" panose="03000509000000000000" pitchFamily="65" charset="-120"/>
                <a:ea typeface="標楷體" panose="03000509000000000000" pitchFamily="65" charset="-120"/>
              </a:rPr>
              <a:t>。</a:t>
            </a:r>
            <a:endParaRPr lang="en-US" altLang="zh-TW" sz="2400" dirty="0">
              <a:solidFill>
                <a:schemeClr val="tx1"/>
              </a:solidFill>
              <a:latin typeface="標楷體" panose="03000509000000000000" pitchFamily="65" charset="-120"/>
              <a:ea typeface="標楷體" panose="03000509000000000000" pitchFamily="65" charset="-120"/>
            </a:endParaRPr>
          </a:p>
          <a:p>
            <a:pPr marL="914400" lvl="1" indent="-457200" algn="l">
              <a:buFont typeface="+mj-lt"/>
              <a:buAutoNum type="arabicPeriod" startAt="4"/>
            </a:pPr>
            <a:r>
              <a:rPr lang="zh-TW" altLang="zh-TW" sz="2400" dirty="0" smtClean="0">
                <a:solidFill>
                  <a:schemeClr val="tx1"/>
                </a:solidFill>
                <a:latin typeface="標楷體" panose="03000509000000000000" pitchFamily="65" charset="-120"/>
                <a:ea typeface="標楷體" panose="03000509000000000000" pitchFamily="65" charset="-120"/>
              </a:rPr>
              <a:t>建築物</a:t>
            </a:r>
            <a:r>
              <a:rPr lang="zh-TW" altLang="zh-TW" sz="2400" dirty="0">
                <a:solidFill>
                  <a:schemeClr val="tx1"/>
                </a:solidFill>
                <a:latin typeface="標楷體" panose="03000509000000000000" pitchFamily="65" charset="-120"/>
                <a:ea typeface="標楷體" panose="03000509000000000000" pitchFamily="65" charset="-120"/>
              </a:rPr>
              <a:t>耐震補強工程、新增工程之自償性建築設施、體育</a:t>
            </a:r>
            <a:r>
              <a:rPr lang="zh-TW" altLang="zh-TW" sz="2400" dirty="0" smtClean="0">
                <a:solidFill>
                  <a:schemeClr val="tx1"/>
                </a:solidFill>
                <a:latin typeface="標楷體" panose="03000509000000000000" pitchFamily="65" charset="-120"/>
                <a:ea typeface="標楷體" panose="03000509000000000000" pitchFamily="65" charset="-120"/>
              </a:rPr>
              <a:t>設施及</a:t>
            </a:r>
            <a:r>
              <a:rPr lang="zh-TW" altLang="zh-TW" sz="2400" dirty="0">
                <a:solidFill>
                  <a:schemeClr val="tx1"/>
                </a:solidFill>
                <a:latin typeface="標楷體" panose="03000509000000000000" pitchFamily="65" charset="-120"/>
                <a:ea typeface="標楷體" panose="03000509000000000000" pitchFamily="65" charset="-120"/>
              </a:rPr>
              <a:t>餐廳</a:t>
            </a:r>
            <a:r>
              <a:rPr lang="zh-TW" altLang="zh-TW" sz="2400" dirty="0" smtClean="0">
                <a:solidFill>
                  <a:schemeClr val="tx1"/>
                </a:solidFill>
                <a:latin typeface="標楷體" panose="03000509000000000000" pitchFamily="65" charset="-120"/>
                <a:ea typeface="標楷體" panose="03000509000000000000" pitchFamily="65" charset="-120"/>
              </a:rPr>
              <a:t>。</a:t>
            </a:r>
            <a:endParaRPr lang="en-US" altLang="zh-TW" sz="2400" dirty="0" smtClean="0">
              <a:solidFill>
                <a:schemeClr val="tx1"/>
              </a:solidFill>
              <a:latin typeface="標楷體" panose="03000509000000000000" pitchFamily="65" charset="-120"/>
              <a:ea typeface="標楷體" panose="03000509000000000000" pitchFamily="65" charset="-120"/>
            </a:endParaRPr>
          </a:p>
          <a:p>
            <a:pPr marL="914400" lvl="1" indent="-457200" algn="l">
              <a:buFont typeface="+mj-lt"/>
              <a:buAutoNum type="arabicPeriod" startAt="4"/>
            </a:pPr>
            <a:r>
              <a:rPr lang="zh-TW" altLang="zh-TW" sz="2400" dirty="0" smtClean="0">
                <a:solidFill>
                  <a:schemeClr val="tx1"/>
                </a:solidFill>
                <a:latin typeface="標楷體" panose="03000509000000000000" pitchFamily="65" charset="-120"/>
                <a:ea typeface="標楷體" panose="03000509000000000000" pitchFamily="65" charset="-120"/>
              </a:rPr>
              <a:t>本</a:t>
            </a:r>
            <a:r>
              <a:rPr lang="zh-TW" altLang="zh-TW" sz="2400" dirty="0">
                <a:solidFill>
                  <a:schemeClr val="tx1"/>
                </a:solidFill>
                <a:latin typeface="標楷體" panose="03000509000000000000" pitchFamily="65" charset="-120"/>
                <a:ea typeface="標楷體" panose="03000509000000000000" pitchFamily="65" charset="-120"/>
              </a:rPr>
              <a:t>計畫之主持費用、學校管理費（包括水電費、電話費、</a:t>
            </a:r>
            <a:r>
              <a:rPr lang="zh-TW" altLang="zh-TW" sz="2400" dirty="0" smtClean="0">
                <a:solidFill>
                  <a:schemeClr val="tx1"/>
                </a:solidFill>
                <a:latin typeface="標楷體" panose="03000509000000000000" pitchFamily="65" charset="-120"/>
                <a:ea typeface="標楷體" panose="03000509000000000000" pitchFamily="65" charset="-120"/>
              </a:rPr>
              <a:t>燃料費</a:t>
            </a:r>
            <a:r>
              <a:rPr lang="zh-TW" altLang="zh-TW" sz="2400" dirty="0">
                <a:solidFill>
                  <a:schemeClr val="tx1"/>
                </a:solidFill>
                <a:latin typeface="標楷體" panose="03000509000000000000" pitchFamily="65" charset="-120"/>
                <a:ea typeface="標楷體" panose="03000509000000000000" pitchFamily="65" charset="-120"/>
              </a:rPr>
              <a:t>及一般行政事務設備之維護費用）及內部場地費，</a:t>
            </a:r>
            <a:r>
              <a:rPr lang="zh-TW" altLang="zh-TW" sz="2400" dirty="0">
                <a:solidFill>
                  <a:srgbClr val="FFC000"/>
                </a:solidFill>
                <a:latin typeface="標楷體" panose="03000509000000000000" pitchFamily="65" charset="-120"/>
                <a:ea typeface="標楷體" panose="03000509000000000000" pitchFamily="65" charset="-120"/>
              </a:rPr>
              <a:t>但內部</a:t>
            </a:r>
            <a:r>
              <a:rPr lang="zh-TW" altLang="zh-TW" sz="2400" dirty="0" smtClean="0">
                <a:solidFill>
                  <a:srgbClr val="FFC000"/>
                </a:solidFill>
                <a:latin typeface="標楷體" panose="03000509000000000000" pitchFamily="65" charset="-120"/>
                <a:ea typeface="標楷體" panose="03000509000000000000" pitchFamily="65" charset="-120"/>
              </a:rPr>
              <a:t>場地</a:t>
            </a:r>
            <a:r>
              <a:rPr lang="zh-TW" altLang="zh-TW" sz="2400" dirty="0">
                <a:solidFill>
                  <a:srgbClr val="FFC000"/>
                </a:solidFill>
                <a:latin typeface="標楷體" panose="03000509000000000000" pitchFamily="65" charset="-120"/>
                <a:ea typeface="標楷體" panose="03000509000000000000" pitchFamily="65" charset="-120"/>
              </a:rPr>
              <a:t>有對外收費，且供辦理計畫使用者，不在此限</a:t>
            </a:r>
            <a:r>
              <a:rPr lang="zh-TW" altLang="zh-TW" sz="2400" dirty="0">
                <a:solidFill>
                  <a:schemeClr val="tx1"/>
                </a:solidFill>
                <a:latin typeface="標楷體" panose="03000509000000000000" pitchFamily="65" charset="-120"/>
                <a:ea typeface="標楷體" panose="03000509000000000000" pitchFamily="65" charset="-120"/>
              </a:rPr>
              <a:t>。</a:t>
            </a:r>
          </a:p>
          <a:p>
            <a:pPr algn="l"/>
            <a:r>
              <a:rPr lang="en-US" altLang="zh-TW" sz="2400" dirty="0">
                <a:solidFill>
                  <a:schemeClr val="tx1"/>
                </a:solidFill>
                <a:latin typeface="標楷體" panose="03000509000000000000" pitchFamily="65" charset="-120"/>
                <a:ea typeface="標楷體" panose="03000509000000000000" pitchFamily="65" charset="-120"/>
              </a:rPr>
              <a:t> </a:t>
            </a:r>
            <a:endParaRPr lang="zh-TW" altLang="zh-TW" sz="2400" dirty="0">
              <a:solidFill>
                <a:schemeClr val="tx1"/>
              </a:solidFill>
              <a:latin typeface="標楷體" panose="03000509000000000000" pitchFamily="65" charset="-120"/>
              <a:ea typeface="標楷體" panose="03000509000000000000" pitchFamily="65" charset="-120"/>
            </a:endParaRPr>
          </a:p>
          <a:p>
            <a:pPr marL="914400" lvl="1" indent="-457200" algn="l">
              <a:buFont typeface="Wingdings" panose="05000000000000000000" pitchFamily="2" charset="2"/>
              <a:buChar char="l"/>
            </a:pPr>
            <a:endParaRPr lang="zh-TW" altLang="en-US" sz="1050" dirty="0">
              <a:solidFill>
                <a:schemeClr val="tx1"/>
              </a:solidFill>
            </a:endParaRPr>
          </a:p>
        </p:txBody>
      </p:sp>
    </p:spTree>
    <p:extLst>
      <p:ext uri="{BB962C8B-B14F-4D97-AF65-F5344CB8AC3E}">
        <p14:creationId xmlns:p14="http://schemas.microsoft.com/office/powerpoint/2010/main" val="5820340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副標題 5"/>
          <p:cNvSpPr>
            <a:spLocks noGrp="1"/>
          </p:cNvSpPr>
          <p:nvPr>
            <p:ph type="subTitle" idx="1"/>
          </p:nvPr>
        </p:nvSpPr>
        <p:spPr>
          <a:xfrm>
            <a:off x="251520" y="1273324"/>
            <a:ext cx="8208912" cy="3780000"/>
          </a:xfrm>
        </p:spPr>
        <p:txBody>
          <a:bodyPr>
            <a:noAutofit/>
          </a:bodyPr>
          <a:lstStyle/>
          <a:p>
            <a:pPr marL="457200" indent="-457200" algn="l">
              <a:buFont typeface="Wingdings" panose="05000000000000000000" pitchFamily="2" charset="2"/>
              <a:buChar char="l"/>
            </a:pPr>
            <a:r>
              <a:rPr lang="zh-TW" altLang="en-US" sz="2800" dirty="0" smtClean="0">
                <a:solidFill>
                  <a:schemeClr val="tx1"/>
                </a:solidFill>
                <a:latin typeface="標楷體" panose="03000509000000000000" pitchFamily="65" charset="-120"/>
                <a:ea typeface="標楷體" panose="03000509000000000000" pitchFamily="65" charset="-120"/>
              </a:rPr>
              <a:t>不得支用項目</a:t>
            </a:r>
            <a:endParaRPr lang="en-US" altLang="zh-TW" sz="2800" dirty="0" smtClean="0">
              <a:solidFill>
                <a:schemeClr val="tx1"/>
              </a:solidFill>
              <a:latin typeface="標楷體" panose="03000509000000000000" pitchFamily="65" charset="-120"/>
              <a:ea typeface="標楷體" panose="03000509000000000000" pitchFamily="65" charset="-120"/>
            </a:endParaRPr>
          </a:p>
          <a:p>
            <a:pPr marL="914400" lvl="1" indent="-457200" algn="l">
              <a:buFont typeface="+mj-lt"/>
              <a:buAutoNum type="arabicPeriod" startAt="7"/>
            </a:pPr>
            <a:r>
              <a:rPr lang="zh-TW" altLang="zh-TW" sz="2400" dirty="0" smtClean="0">
                <a:solidFill>
                  <a:schemeClr val="tx1"/>
                </a:solidFill>
                <a:latin typeface="標楷體" panose="03000509000000000000" pitchFamily="65" charset="-120"/>
                <a:ea typeface="標楷體" panose="03000509000000000000" pitchFamily="65" charset="-120"/>
              </a:rPr>
              <a:t>教育部</a:t>
            </a:r>
            <a:r>
              <a:rPr lang="zh-TW" altLang="zh-TW" sz="2400" dirty="0">
                <a:solidFill>
                  <a:schemeClr val="tx1"/>
                </a:solidFill>
                <a:latin typeface="標楷體" panose="03000509000000000000" pitchFamily="65" charset="-120"/>
                <a:ea typeface="標楷體" panose="03000509000000000000" pitchFamily="65" charset="-120"/>
              </a:rPr>
              <a:t>補助各機關人員之出席費、稿費、審查費、工作費、引言人費、諮詢費及加班費。但出席費、稿費、審查費屬研究性質者，由學校訂定相關規範及支用原則後，得依教育部補（捐）助及委辦經費核撥結報作業要點之計畫彈性經費支用規定辦理</a:t>
            </a:r>
            <a:r>
              <a:rPr lang="zh-TW" altLang="zh-TW" sz="2400" dirty="0" smtClean="0">
                <a:solidFill>
                  <a:schemeClr val="tx1"/>
                </a:solidFill>
                <a:latin typeface="標楷體" panose="03000509000000000000" pitchFamily="65" charset="-120"/>
                <a:ea typeface="標楷體" panose="03000509000000000000" pitchFamily="65" charset="-120"/>
              </a:rPr>
              <a:t>。</a:t>
            </a:r>
            <a:endParaRPr lang="en-US" altLang="zh-TW" sz="2400" dirty="0">
              <a:solidFill>
                <a:schemeClr val="tx1"/>
              </a:solidFill>
              <a:latin typeface="標楷體" panose="03000509000000000000" pitchFamily="65" charset="-120"/>
              <a:ea typeface="標楷體" panose="03000509000000000000" pitchFamily="65" charset="-120"/>
            </a:endParaRPr>
          </a:p>
          <a:p>
            <a:pPr marL="914400" lvl="1" indent="-457200" algn="l">
              <a:buFont typeface="+mj-lt"/>
              <a:buAutoNum type="arabicPeriod" startAt="7"/>
            </a:pPr>
            <a:r>
              <a:rPr lang="zh-TW" altLang="zh-TW" sz="2400" dirty="0" smtClean="0">
                <a:solidFill>
                  <a:schemeClr val="tx1"/>
                </a:solidFill>
                <a:latin typeface="標楷體" panose="03000509000000000000" pitchFamily="65" charset="-120"/>
                <a:ea typeface="標楷體" panose="03000509000000000000" pitchFamily="65" charset="-120"/>
              </a:rPr>
              <a:t>學校</a:t>
            </a:r>
            <a:r>
              <a:rPr lang="zh-TW" altLang="zh-TW" sz="2400" dirty="0">
                <a:solidFill>
                  <a:schemeClr val="tx1"/>
                </a:solidFill>
                <a:latin typeface="標楷體" panose="03000509000000000000" pitchFamily="65" charset="-120"/>
                <a:ea typeface="標楷體" panose="03000509000000000000" pitchFamily="65" charset="-120"/>
              </a:rPr>
              <a:t>於招生（包括國內及境外學生）時所提供入學之各項公費或獎助學金。</a:t>
            </a:r>
          </a:p>
          <a:p>
            <a:pPr marL="914400" lvl="1" indent="-457200" algn="l">
              <a:buFont typeface="Wingdings" panose="05000000000000000000" pitchFamily="2" charset="2"/>
              <a:buChar char="l"/>
            </a:pPr>
            <a:endParaRPr lang="zh-TW" altLang="en-US" sz="2400" dirty="0">
              <a:solidFill>
                <a:schemeClr val="tx1"/>
              </a:solidFill>
            </a:endParaRPr>
          </a:p>
        </p:txBody>
      </p:sp>
      <p:sp>
        <p:nvSpPr>
          <p:cNvPr id="5" name="圆角矩形 2"/>
          <p:cNvSpPr/>
          <p:nvPr/>
        </p:nvSpPr>
        <p:spPr>
          <a:xfrm>
            <a:off x="251520" y="337219"/>
            <a:ext cx="8325641" cy="936105"/>
          </a:xfrm>
          <a:prstGeom prst="roundRect">
            <a:avLst/>
          </a:prstGeom>
        </p:spPr>
        <p:style>
          <a:lnRef idx="3">
            <a:schemeClr val="lt1"/>
          </a:lnRef>
          <a:fillRef idx="1">
            <a:schemeClr val="accent3"/>
          </a:fillRef>
          <a:effectRef idx="1">
            <a:schemeClr val="accent3"/>
          </a:effectRef>
          <a:fontRef idx="minor">
            <a:schemeClr val="lt1"/>
          </a:fontRef>
        </p:style>
        <p:txBody>
          <a:bodyPr vert="horz" lIns="91440" tIns="45720" rIns="91440" bIns="45720" rtlCol="0" anchor="ctr">
            <a:normAutofit/>
          </a:bodyPr>
          <a:lstStyle/>
          <a:p>
            <a:r>
              <a:rPr lang="zh-TW" altLang="en-US" sz="2800" dirty="0">
                <a:ln w="0"/>
                <a:solidFill>
                  <a:schemeClr val="tx1"/>
                </a:solidFill>
                <a:latin typeface="標楷體" pitchFamily="65" charset="-120"/>
                <a:ea typeface="標楷體" pitchFamily="65" charset="-120"/>
              </a:rPr>
              <a:t>貳、大專校院高等教育深耕計畫經費使用原則  </a:t>
            </a:r>
            <a:endParaRPr lang="zh-CN" altLang="en-US" sz="2800" dirty="0">
              <a:ln w="0"/>
              <a:solidFill>
                <a:schemeClr val="tx1"/>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690382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6" name="副標題 5"/>
          <p:cNvSpPr>
            <a:spLocks noGrp="1"/>
          </p:cNvSpPr>
          <p:nvPr>
            <p:ph idx="1"/>
          </p:nvPr>
        </p:nvSpPr>
        <p:spPr/>
        <p:txBody>
          <a:bodyPr>
            <a:noAutofit/>
          </a:bodyPr>
          <a:lstStyle/>
          <a:p>
            <a:pPr marL="457200" indent="-457200" algn="l">
              <a:buFont typeface="Wingdings" panose="05000000000000000000" pitchFamily="2" charset="2"/>
              <a:buChar char="l"/>
            </a:pPr>
            <a:r>
              <a:rPr lang="zh-TW" altLang="en-US" sz="2800" dirty="0" smtClean="0">
                <a:solidFill>
                  <a:schemeClr val="tx1"/>
                </a:solidFill>
                <a:latin typeface="標楷體" panose="03000509000000000000" pitchFamily="65" charset="-120"/>
                <a:ea typeface="標楷體" panose="03000509000000000000" pitchFamily="65" charset="-120"/>
              </a:rPr>
              <a:t>不得支用項目</a:t>
            </a:r>
            <a:endParaRPr lang="en-US" altLang="zh-TW" sz="2800" dirty="0" smtClean="0">
              <a:solidFill>
                <a:schemeClr val="tx1"/>
              </a:solidFill>
              <a:latin typeface="標楷體" panose="03000509000000000000" pitchFamily="65" charset="-120"/>
              <a:ea typeface="標楷體" panose="03000509000000000000" pitchFamily="65" charset="-120"/>
            </a:endParaRPr>
          </a:p>
          <a:p>
            <a:pPr marL="914400" lvl="1" indent="-457200" algn="l">
              <a:buFont typeface="+mj-lt"/>
              <a:buAutoNum type="arabicPeriod" startAt="9"/>
            </a:pPr>
            <a:r>
              <a:rPr lang="zh-TW" altLang="zh-TW" sz="2400" dirty="0" smtClean="0">
                <a:solidFill>
                  <a:schemeClr val="tx1"/>
                </a:solidFill>
                <a:latin typeface="標楷體" panose="03000509000000000000" pitchFamily="65" charset="-120"/>
                <a:ea typeface="標楷體" panose="03000509000000000000" pitchFamily="65" charset="-120"/>
              </a:rPr>
              <a:t>學校</a:t>
            </a:r>
            <a:r>
              <a:rPr lang="zh-TW" altLang="zh-TW" sz="2400" dirty="0">
                <a:solidFill>
                  <a:schemeClr val="tx1"/>
                </a:solidFill>
                <a:latin typeface="標楷體" panose="03000509000000000000" pitchFamily="65" charset="-120"/>
                <a:ea typeface="標楷體" panose="03000509000000000000" pitchFamily="65" charset="-120"/>
              </a:rPr>
              <a:t>以本計畫經費支給特殊優秀教師及研究人員，其於教學、研究、服務各面向之績效，經學校校內審核機制及組成審查委員會評估績效卓著者，得獲彈性薪資，但不得以本計畫經費支給單篇研究論文之彈性薪資（包括獎勵金）。</a:t>
            </a:r>
          </a:p>
          <a:p>
            <a:pPr marL="914400" lvl="1" indent="-457200" algn="l">
              <a:buFont typeface="Wingdings" panose="05000000000000000000" pitchFamily="2" charset="2"/>
              <a:buChar char="l"/>
            </a:pPr>
            <a:endParaRPr lang="zh-TW" altLang="en-US" sz="2400" dirty="0">
              <a:solidFill>
                <a:schemeClr val="tx1"/>
              </a:solidFill>
            </a:endParaRPr>
          </a:p>
        </p:txBody>
      </p:sp>
      <p:sp>
        <p:nvSpPr>
          <p:cNvPr id="8" name="圆角矩形 2"/>
          <p:cNvSpPr/>
          <p:nvPr/>
        </p:nvSpPr>
        <p:spPr>
          <a:xfrm>
            <a:off x="251520" y="337219"/>
            <a:ext cx="8325641" cy="936105"/>
          </a:xfrm>
          <a:prstGeom prst="roundRect">
            <a:avLst/>
          </a:prstGeom>
        </p:spPr>
        <p:style>
          <a:lnRef idx="3">
            <a:schemeClr val="lt1"/>
          </a:lnRef>
          <a:fillRef idx="1">
            <a:schemeClr val="accent3"/>
          </a:fillRef>
          <a:effectRef idx="1">
            <a:schemeClr val="accent3"/>
          </a:effectRef>
          <a:fontRef idx="minor">
            <a:schemeClr val="lt1"/>
          </a:fontRef>
        </p:style>
        <p:txBody>
          <a:bodyPr vert="horz" lIns="91440" tIns="45720" rIns="91440" bIns="45720" rtlCol="0" anchor="ctr">
            <a:noAutofit/>
          </a:bodyPr>
          <a:lstStyle/>
          <a:p>
            <a:r>
              <a:rPr lang="zh-TW" altLang="en-US" sz="2800" dirty="0">
                <a:ln w="0"/>
                <a:solidFill>
                  <a:schemeClr val="tx1"/>
                </a:solidFill>
                <a:latin typeface="標楷體" pitchFamily="65" charset="-120"/>
                <a:ea typeface="標楷體" pitchFamily="65" charset="-120"/>
              </a:rPr>
              <a:t>貳、大專校院高等教育深耕計畫經費使用原則  </a:t>
            </a:r>
            <a:endParaRPr lang="zh-CN" altLang="en-US" sz="2800" dirty="0">
              <a:ln w="0"/>
              <a:solidFill>
                <a:schemeClr val="tx1"/>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59352255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dirty="0"/>
          </a:p>
        </p:txBody>
      </p:sp>
      <p:sp>
        <p:nvSpPr>
          <p:cNvPr id="3" name="內容版面配置區 2"/>
          <p:cNvSpPr>
            <a:spLocks noGrp="1"/>
          </p:cNvSpPr>
          <p:nvPr>
            <p:ph idx="1"/>
          </p:nvPr>
        </p:nvSpPr>
        <p:spPr>
          <a:xfrm>
            <a:off x="417881" y="1331295"/>
            <a:ext cx="8208000" cy="3780000"/>
          </a:xfrm>
        </p:spPr>
        <p:txBody>
          <a:bodyPr>
            <a:normAutofit/>
          </a:bodyPr>
          <a:lstStyle/>
          <a:p>
            <a:pPr>
              <a:buFont typeface="Wingdings" panose="05000000000000000000" pitchFamily="2" charset="2"/>
              <a:buChar char="l"/>
            </a:pPr>
            <a:r>
              <a:rPr lang="zh-TW" altLang="en-US" sz="2400" dirty="0">
                <a:latin typeface="標楷體" panose="03000509000000000000" pitchFamily="65" charset="-120"/>
                <a:ea typeface="標楷體" panose="03000509000000000000" pitchFamily="65" charset="-120"/>
              </a:rPr>
              <a:t>申請計畫款項之承辦人，應本</a:t>
            </a:r>
            <a:r>
              <a:rPr lang="zh-TW" altLang="en-US" sz="2400" u="sng" dirty="0">
                <a:solidFill>
                  <a:srgbClr val="FFC000"/>
                </a:solidFill>
                <a:latin typeface="標楷體" panose="03000509000000000000" pitchFamily="65" charset="-120"/>
                <a:ea typeface="標楷體" panose="03000509000000000000" pitchFamily="65" charset="-120"/>
              </a:rPr>
              <a:t>誠信原則</a:t>
            </a:r>
            <a:r>
              <a:rPr lang="zh-TW" altLang="en-US" sz="2400" dirty="0">
                <a:latin typeface="標楷體" panose="03000509000000000000" pitchFamily="65" charset="-120"/>
                <a:ea typeface="標楷體" panose="03000509000000000000" pitchFamily="65" charset="-120"/>
              </a:rPr>
              <a:t>對所提出之支出憑證之支付事實真實性負責，如有不實應負相關責任</a:t>
            </a:r>
            <a:r>
              <a:rPr lang="zh-TW" altLang="en-US" sz="2400" dirty="0" smtClean="0">
                <a:latin typeface="標楷體" panose="03000509000000000000" pitchFamily="65" charset="-120"/>
                <a:ea typeface="標楷體" panose="03000509000000000000" pitchFamily="65" charset="-120"/>
              </a:rPr>
              <a:t>。</a:t>
            </a:r>
            <a:endParaRPr lang="en-US" altLang="zh-TW" sz="2400" dirty="0" smtClean="0">
              <a:latin typeface="標楷體" panose="03000509000000000000" pitchFamily="65" charset="-120"/>
              <a:ea typeface="標楷體" panose="03000509000000000000" pitchFamily="65" charset="-120"/>
            </a:endParaRPr>
          </a:p>
          <a:p>
            <a:pPr>
              <a:buFont typeface="Wingdings" panose="05000000000000000000" pitchFamily="2" charset="2"/>
              <a:buChar char="l"/>
            </a:pPr>
            <a:r>
              <a:rPr lang="zh-TW" altLang="en-US" sz="2400" dirty="0">
                <a:latin typeface="標楷體" panose="03000509000000000000" pitchFamily="65" charset="-120"/>
                <a:ea typeface="標楷體" panose="03000509000000000000" pitchFamily="65" charset="-120"/>
              </a:rPr>
              <a:t>支用經費發現有未依補</a:t>
            </a:r>
            <a:r>
              <a:rPr lang="en-US" altLang="zh-TW" sz="2400" dirty="0">
                <a:latin typeface="標楷體" panose="03000509000000000000" pitchFamily="65" charset="-120"/>
                <a:ea typeface="標楷體" panose="03000509000000000000" pitchFamily="65" charset="-120"/>
              </a:rPr>
              <a:t>(</a:t>
            </a:r>
            <a:r>
              <a:rPr lang="zh-TW" altLang="en-US" sz="2400" dirty="0">
                <a:latin typeface="標楷體" panose="03000509000000000000" pitchFamily="65" charset="-120"/>
                <a:ea typeface="標楷體" panose="03000509000000000000" pitchFamily="65" charset="-120"/>
              </a:rPr>
              <a:t>捐</a:t>
            </a:r>
            <a:r>
              <a:rPr lang="en-US" altLang="zh-TW" sz="2400" dirty="0">
                <a:latin typeface="標楷體" panose="03000509000000000000" pitchFamily="65" charset="-120"/>
                <a:ea typeface="標楷體" panose="03000509000000000000" pitchFamily="65" charset="-120"/>
              </a:rPr>
              <a:t>)</a:t>
            </a:r>
            <a:r>
              <a:rPr lang="zh-TW" altLang="en-US" sz="2400" dirty="0">
                <a:latin typeface="標楷體" panose="03000509000000000000" pitchFamily="65" charset="-120"/>
                <a:ea typeface="標楷體" panose="03000509000000000000" pitchFamily="65" charset="-120"/>
              </a:rPr>
              <a:t>助或委辦用途支用、虛報浮報情事、</a:t>
            </a:r>
            <a:r>
              <a:rPr lang="zh-TW" altLang="en-US" sz="2400" dirty="0" smtClean="0">
                <a:latin typeface="標楷體" panose="03000509000000000000" pitchFamily="65" charset="-120"/>
                <a:ea typeface="標楷體" panose="03000509000000000000" pitchFamily="65" charset="-120"/>
              </a:rPr>
              <a:t>違反法令</a:t>
            </a:r>
            <a:r>
              <a:rPr lang="zh-TW" altLang="en-US" sz="2400" dirty="0">
                <a:latin typeface="標楷體" panose="03000509000000000000" pitchFamily="65" charset="-120"/>
                <a:ea typeface="標楷體" panose="03000509000000000000" pitchFamily="65" charset="-120"/>
              </a:rPr>
              <a:t>或不符合協議書約定者</a:t>
            </a:r>
            <a:r>
              <a:rPr lang="zh-TW" altLang="en-US" sz="2400" dirty="0" smtClean="0">
                <a:latin typeface="標楷體" panose="03000509000000000000" pitchFamily="65" charset="-120"/>
                <a:ea typeface="標楷體" panose="03000509000000000000" pitchFamily="65" charset="-120"/>
              </a:rPr>
              <a:t>，教育部</a:t>
            </a:r>
            <a:r>
              <a:rPr lang="zh-TW" altLang="en-US" sz="2400" dirty="0">
                <a:latin typeface="標楷體" panose="03000509000000000000" pitchFamily="65" charset="-120"/>
                <a:ea typeface="標楷體" panose="03000509000000000000" pitchFamily="65" charset="-120"/>
              </a:rPr>
              <a:t>除得要求繳回全部或部分之補</a:t>
            </a:r>
            <a:r>
              <a:rPr lang="en-US" altLang="zh-TW" sz="2400" dirty="0">
                <a:latin typeface="標楷體" panose="03000509000000000000" pitchFamily="65" charset="-120"/>
                <a:ea typeface="標楷體" panose="03000509000000000000" pitchFamily="65" charset="-120"/>
              </a:rPr>
              <a:t>(</a:t>
            </a:r>
            <a:r>
              <a:rPr lang="zh-TW" altLang="en-US" sz="2400" dirty="0">
                <a:latin typeface="標楷體" panose="03000509000000000000" pitchFamily="65" charset="-120"/>
                <a:ea typeface="標楷體" panose="03000509000000000000" pitchFamily="65" charset="-120"/>
              </a:rPr>
              <a:t>捐</a:t>
            </a:r>
            <a:r>
              <a:rPr lang="en-US" altLang="zh-TW" sz="2400" dirty="0" smtClean="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助</a:t>
            </a:r>
            <a:r>
              <a:rPr lang="zh-TW" altLang="en-US" sz="2400" dirty="0">
                <a:latin typeface="標楷體" panose="03000509000000000000" pitchFamily="65" charset="-120"/>
                <a:ea typeface="標楷體" panose="03000509000000000000" pitchFamily="65" charset="-120"/>
              </a:rPr>
              <a:t>或委辦款外，並得視情節輕重予以停止補</a:t>
            </a:r>
            <a:r>
              <a:rPr lang="en-US" altLang="zh-TW" sz="2400" dirty="0">
                <a:latin typeface="標楷體" panose="03000509000000000000" pitchFamily="65" charset="-120"/>
                <a:ea typeface="標楷體" panose="03000509000000000000" pitchFamily="65" charset="-120"/>
              </a:rPr>
              <a:t>(</a:t>
            </a:r>
            <a:r>
              <a:rPr lang="zh-TW" altLang="en-US" sz="2400" dirty="0">
                <a:latin typeface="標楷體" panose="03000509000000000000" pitchFamily="65" charset="-120"/>
                <a:ea typeface="標楷體" panose="03000509000000000000" pitchFamily="65" charset="-120"/>
              </a:rPr>
              <a:t>捐</a:t>
            </a:r>
            <a:r>
              <a:rPr lang="en-US" altLang="zh-TW" sz="2400" dirty="0">
                <a:latin typeface="標楷體" panose="03000509000000000000" pitchFamily="65" charset="-120"/>
                <a:ea typeface="標楷體" panose="03000509000000000000" pitchFamily="65" charset="-120"/>
              </a:rPr>
              <a:t>)</a:t>
            </a:r>
            <a:r>
              <a:rPr lang="zh-TW" altLang="en-US" sz="2400" dirty="0">
                <a:latin typeface="標楷體" panose="03000509000000000000" pitchFamily="65" charset="-120"/>
                <a:ea typeface="標楷體" panose="03000509000000000000" pitchFamily="65" charset="-120"/>
              </a:rPr>
              <a:t>助一年至五年。</a:t>
            </a:r>
            <a:r>
              <a:rPr lang="zh-TW" altLang="en-US" sz="2400" b="1" dirty="0" smtClean="0">
                <a:effectLst>
                  <a:outerShdw blurRad="38100" dist="38100" dir="2700000" algn="tl">
                    <a:srgbClr val="C0C0C0"/>
                  </a:outerShdw>
                </a:effectLst>
                <a:latin typeface="標楷體" panose="03000509000000000000" pitchFamily="65" charset="-120"/>
                <a:ea typeface="標楷體" panose="03000509000000000000" pitchFamily="65" charset="-120"/>
              </a:rPr>
              <a:t> </a:t>
            </a:r>
            <a:endParaRPr lang="en-US" altLang="zh-TW" sz="2400" b="1" dirty="0" smtClean="0">
              <a:effectLst>
                <a:outerShdw blurRad="38100" dist="38100" dir="2700000" algn="tl">
                  <a:srgbClr val="C0C0C0"/>
                </a:outerShdw>
              </a:effectLst>
              <a:latin typeface="標楷體" panose="03000509000000000000" pitchFamily="65" charset="-120"/>
              <a:ea typeface="標楷體" panose="03000509000000000000" pitchFamily="65" charset="-120"/>
            </a:endParaRPr>
          </a:p>
          <a:p>
            <a:pPr>
              <a:buFont typeface="Wingdings" panose="05000000000000000000" pitchFamily="2" charset="2"/>
              <a:buChar char="l"/>
            </a:pPr>
            <a:r>
              <a:rPr lang="zh-TW" altLang="en-US" sz="2400" dirty="0">
                <a:latin typeface="標楷體" panose="03000509000000000000" pitchFamily="65" charset="-120"/>
                <a:ea typeface="標楷體" panose="03000509000000000000" pitchFamily="65" charset="-120"/>
              </a:rPr>
              <a:t>教育部補助款「高教深耕計畫」未匡列彈性經費，不得支應餐敘等費用。</a:t>
            </a:r>
            <a:endParaRPr lang="en-US" altLang="zh-TW" sz="2400" dirty="0">
              <a:latin typeface="標楷體" panose="03000509000000000000" pitchFamily="65" charset="-120"/>
              <a:ea typeface="標楷體" panose="03000509000000000000" pitchFamily="65" charset="-120"/>
            </a:endParaRPr>
          </a:p>
          <a:p>
            <a:pPr>
              <a:buFont typeface="Wingdings" panose="05000000000000000000" pitchFamily="2" charset="2"/>
              <a:buChar char="l"/>
            </a:pPr>
            <a:endParaRPr lang="en-US" altLang="zh-TW" sz="2400" b="1" dirty="0" smtClean="0">
              <a:effectLst>
                <a:outerShdw blurRad="38100" dist="38100" dir="2700000" algn="tl">
                  <a:srgbClr val="C0C0C0"/>
                </a:outerShdw>
              </a:effectLst>
              <a:latin typeface="標楷體" panose="03000509000000000000" pitchFamily="65" charset="-120"/>
              <a:ea typeface="標楷體" panose="03000509000000000000" pitchFamily="65" charset="-120"/>
            </a:endParaRPr>
          </a:p>
          <a:p>
            <a:pPr>
              <a:buFont typeface="Wingdings" panose="05000000000000000000" pitchFamily="2" charset="2"/>
              <a:buChar char="l"/>
            </a:pPr>
            <a:endParaRPr lang="en-US" altLang="zh-TW" sz="2400" b="1" dirty="0" smtClean="0">
              <a:effectLst>
                <a:outerShdw blurRad="38100" dist="38100" dir="2700000" algn="tl">
                  <a:srgbClr val="C0C0C0"/>
                </a:outerShdw>
              </a:effectLst>
              <a:latin typeface="標楷體" panose="03000509000000000000" pitchFamily="65" charset="-120"/>
              <a:ea typeface="標楷體" panose="03000509000000000000" pitchFamily="65" charset="-120"/>
            </a:endParaRPr>
          </a:p>
          <a:p>
            <a:pPr marL="0" indent="0">
              <a:buNone/>
            </a:pPr>
            <a:endParaRPr lang="en-US" altLang="zh-TW" b="1" dirty="0" smtClean="0">
              <a:effectLst>
                <a:outerShdw blurRad="38100" dist="38100" dir="2700000" algn="tl">
                  <a:srgbClr val="C0C0C0"/>
                </a:outerShdw>
              </a:effectLst>
              <a:latin typeface="標楷體" panose="03000509000000000000" pitchFamily="65" charset="-120"/>
              <a:ea typeface="標楷體" panose="03000509000000000000" pitchFamily="65" charset="-120"/>
            </a:endParaRPr>
          </a:p>
          <a:p>
            <a:pPr marL="0" indent="0">
              <a:buNone/>
            </a:pPr>
            <a:endParaRPr lang="en-US" altLang="zh-TW" b="1" dirty="0" smtClean="0">
              <a:effectLst>
                <a:outerShdw blurRad="38100" dist="38100" dir="2700000" algn="tl">
                  <a:srgbClr val="C0C0C0"/>
                </a:outerShdw>
              </a:effectLst>
              <a:latin typeface="標楷體" panose="03000509000000000000" pitchFamily="65" charset="-120"/>
              <a:ea typeface="標楷體" panose="03000509000000000000" pitchFamily="65" charset="-120"/>
            </a:endParaRPr>
          </a:p>
          <a:p>
            <a:pPr marL="457200" lvl="1" indent="0">
              <a:buNone/>
            </a:pPr>
            <a:endParaRPr lang="zh-TW" altLang="en-US" dirty="0"/>
          </a:p>
          <a:p>
            <a:endParaRPr lang="en-US" altLang="zh-TW" b="1" dirty="0" smtClean="0">
              <a:effectLst>
                <a:outerShdw blurRad="38100" dist="38100" dir="2700000" algn="tl">
                  <a:srgbClr val="C0C0C0"/>
                </a:outerShdw>
              </a:effectLst>
              <a:latin typeface="標楷體" pitchFamily="65" charset="-120"/>
            </a:endParaRPr>
          </a:p>
          <a:p>
            <a:endParaRPr lang="zh-TW" altLang="en-US" dirty="0"/>
          </a:p>
        </p:txBody>
      </p:sp>
      <p:sp>
        <p:nvSpPr>
          <p:cNvPr id="6" name="圆角矩形 2"/>
          <p:cNvSpPr/>
          <p:nvPr/>
        </p:nvSpPr>
        <p:spPr>
          <a:xfrm>
            <a:off x="321840" y="265727"/>
            <a:ext cx="8325641" cy="93600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zh-CN" altLang="en-US" dirty="0"/>
          </a:p>
        </p:txBody>
      </p:sp>
      <p:sp>
        <p:nvSpPr>
          <p:cNvPr id="7" name="TextBox 4"/>
          <p:cNvSpPr txBox="1"/>
          <p:nvPr/>
        </p:nvSpPr>
        <p:spPr>
          <a:xfrm>
            <a:off x="321840" y="337220"/>
            <a:ext cx="4339650" cy="646331"/>
          </a:xfrm>
          <a:prstGeom prst="rect">
            <a:avLst/>
          </a:prstGeom>
          <a:noFill/>
        </p:spPr>
        <p:txBody>
          <a:bodyPr wrap="none" rtlCol="0">
            <a:spAutoFit/>
          </a:bodyPr>
          <a:lstStyle/>
          <a:p>
            <a:r>
              <a:rPr lang="zh-TW" altLang="en-US" sz="3600" dirty="0">
                <a:latin typeface="標楷體" pitchFamily="65" charset="-120"/>
                <a:ea typeface="標楷體" pitchFamily="65" charset="-120"/>
              </a:rPr>
              <a:t>叁</a:t>
            </a:r>
            <a:r>
              <a:rPr lang="zh-TW" altLang="en-US" sz="3600" dirty="0" smtClean="0">
                <a:latin typeface="標楷體" pitchFamily="65" charset="-120"/>
                <a:ea typeface="標楷體" pitchFamily="65" charset="-120"/>
              </a:rPr>
              <a:t>、其他應注意事項</a:t>
            </a:r>
            <a:endParaRPr lang="zh-CN" altLang="en-US" sz="3600" b="1" dirty="0">
              <a:solidFill>
                <a:schemeClr val="tx1">
                  <a:lumMod val="85000"/>
                  <a:lumOff val="15000"/>
                </a:schemeClr>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21360209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dirty="0"/>
          </a:p>
        </p:txBody>
      </p:sp>
      <p:sp>
        <p:nvSpPr>
          <p:cNvPr id="3" name="內容版面配置區 2"/>
          <p:cNvSpPr>
            <a:spLocks noGrp="1"/>
          </p:cNvSpPr>
          <p:nvPr>
            <p:ph idx="1"/>
          </p:nvPr>
        </p:nvSpPr>
        <p:spPr>
          <a:xfrm>
            <a:off x="417881" y="1331295"/>
            <a:ext cx="8208000" cy="3780000"/>
          </a:xfrm>
        </p:spPr>
        <p:txBody>
          <a:bodyPr>
            <a:normAutofit/>
          </a:bodyPr>
          <a:lstStyle/>
          <a:p>
            <a:pPr>
              <a:buFont typeface="Wingdings" panose="05000000000000000000" pitchFamily="2" charset="2"/>
              <a:buChar char="l"/>
            </a:pPr>
            <a:r>
              <a:rPr lang="zh-TW" altLang="en-US" sz="2400" dirty="0" smtClean="0">
                <a:latin typeface="標楷體" panose="03000509000000000000" pitchFamily="65" charset="-120"/>
                <a:ea typeface="標楷體" panose="03000509000000000000" pitchFamily="65" charset="-120"/>
              </a:rPr>
              <a:t>會辦環安中心：</a:t>
            </a:r>
            <a:r>
              <a:rPr lang="zh-TW" altLang="en-US" sz="2400" dirty="0">
                <a:latin typeface="標楷體" panose="03000509000000000000" pitchFamily="65" charset="-120"/>
                <a:ea typeface="標楷體" panose="03000509000000000000" pitchFamily="65" charset="-120"/>
              </a:rPr>
              <a:t>購買環保標章產品</a:t>
            </a:r>
            <a:endParaRPr lang="en-US" altLang="zh-TW" sz="2400" dirty="0" smtClean="0">
              <a:latin typeface="標楷體" panose="03000509000000000000" pitchFamily="65" charset="-120"/>
              <a:ea typeface="標楷體" panose="03000509000000000000" pitchFamily="65" charset="-120"/>
            </a:endParaRPr>
          </a:p>
          <a:p>
            <a:pPr fontAlgn="t">
              <a:buFont typeface="Wingdings" panose="05000000000000000000" pitchFamily="2" charset="2"/>
              <a:buChar char="l"/>
            </a:pPr>
            <a:r>
              <a:rPr lang="zh-TW" altLang="en-US" sz="2400" dirty="0" smtClean="0">
                <a:latin typeface="標楷體" panose="03000509000000000000" pitchFamily="65" charset="-120"/>
                <a:ea typeface="標楷體" panose="03000509000000000000" pitchFamily="65" charset="-120"/>
              </a:rPr>
              <a:t>會辦計資中心：</a:t>
            </a:r>
            <a:r>
              <a:rPr lang="zh-TW" altLang="en-US" sz="2400" dirty="0">
                <a:latin typeface="標楷體" panose="03000509000000000000" pitchFamily="65" charset="-120"/>
                <a:ea typeface="標楷體" panose="03000509000000000000" pitchFamily="65" charset="-120"/>
              </a:rPr>
              <a:t>購買</a:t>
            </a:r>
            <a:r>
              <a:rPr lang="zh-TW" altLang="en-US" sz="2400" dirty="0" smtClean="0">
                <a:latin typeface="標楷體" panose="03000509000000000000" pitchFamily="65" charset="-120"/>
                <a:ea typeface="標楷體" panose="03000509000000000000" pitchFamily="65" charset="-120"/>
              </a:rPr>
              <a:t>電腦</a:t>
            </a:r>
            <a:r>
              <a:rPr lang="zh-TW" altLang="en-US" sz="2400" dirty="0">
                <a:latin typeface="標楷體" panose="03000509000000000000" pitchFamily="65" charset="-120"/>
                <a:ea typeface="標楷體" panose="03000509000000000000" pitchFamily="65" charset="-120"/>
              </a:rPr>
              <a:t>相關</a:t>
            </a:r>
            <a:r>
              <a:rPr lang="zh-TW" altLang="en-US" sz="2400" dirty="0" smtClean="0">
                <a:latin typeface="標楷體" panose="03000509000000000000" pitchFamily="65" charset="-120"/>
                <a:ea typeface="標楷體" panose="03000509000000000000" pitchFamily="65" charset="-120"/>
              </a:rPr>
              <a:t>設備</a:t>
            </a:r>
            <a:endParaRPr lang="en-US" altLang="zh-TW" sz="2400" dirty="0" smtClean="0">
              <a:latin typeface="標楷體" panose="03000509000000000000" pitchFamily="65" charset="-120"/>
              <a:ea typeface="標楷體" panose="03000509000000000000" pitchFamily="65" charset="-120"/>
            </a:endParaRPr>
          </a:p>
          <a:p>
            <a:pPr fontAlgn="t">
              <a:buFont typeface="Wingdings" panose="05000000000000000000" pitchFamily="2" charset="2"/>
              <a:buChar char="l"/>
            </a:pPr>
            <a:r>
              <a:rPr lang="zh-TW" altLang="en-US" sz="2400" dirty="0" smtClean="0">
                <a:latin typeface="標楷體" panose="03000509000000000000" pitchFamily="65" charset="-120"/>
                <a:ea typeface="標楷體" panose="03000509000000000000" pitchFamily="65" charset="-120"/>
              </a:rPr>
              <a:t>會</a:t>
            </a:r>
            <a:r>
              <a:rPr lang="zh-TW" altLang="en-US" sz="2400" dirty="0">
                <a:latin typeface="標楷體" panose="03000509000000000000" pitchFamily="65" charset="-120"/>
                <a:ea typeface="標楷體" panose="03000509000000000000" pitchFamily="65" charset="-120"/>
              </a:rPr>
              <a:t>辦採購組：購買</a:t>
            </a:r>
            <a:r>
              <a:rPr lang="en-US" altLang="zh-TW" sz="2400" dirty="0" smtClean="0">
                <a:latin typeface="標楷體" panose="03000509000000000000" pitchFamily="65" charset="-120"/>
                <a:ea typeface="標楷體" panose="03000509000000000000" pitchFamily="65" charset="-120"/>
              </a:rPr>
              <a:t>20</a:t>
            </a:r>
            <a:r>
              <a:rPr lang="zh-TW" altLang="zh-TW" sz="2400" dirty="0">
                <a:latin typeface="標楷體" panose="03000509000000000000" pitchFamily="65" charset="-120"/>
                <a:ea typeface="標楷體" panose="03000509000000000000" pitchFamily="65" charset="-120"/>
              </a:rPr>
              <a:t>個以上便當</a:t>
            </a:r>
            <a:r>
              <a:rPr lang="zh-TW" altLang="en-US" sz="2400" dirty="0">
                <a:latin typeface="標楷體" panose="03000509000000000000" pitchFamily="65" charset="-120"/>
                <a:ea typeface="標楷體" panose="03000509000000000000" pitchFamily="65" charset="-120"/>
              </a:rPr>
              <a:t>、</a:t>
            </a:r>
            <a:r>
              <a:rPr lang="en-US" altLang="zh-TW" sz="2400" dirty="0">
                <a:latin typeface="標楷體" panose="03000509000000000000" pitchFamily="65" charset="-120"/>
                <a:ea typeface="標楷體" panose="03000509000000000000" pitchFamily="65" charset="-120"/>
              </a:rPr>
              <a:t>5000</a:t>
            </a:r>
            <a:r>
              <a:rPr lang="zh-TW" altLang="zh-TW" sz="2400" dirty="0">
                <a:latin typeface="標楷體" panose="03000509000000000000" pitchFamily="65" charset="-120"/>
                <a:ea typeface="標楷體" panose="03000509000000000000" pitchFamily="65" charset="-120"/>
              </a:rPr>
              <a:t>元以上印刷</a:t>
            </a:r>
            <a:r>
              <a:rPr lang="zh-TW" altLang="en-US" sz="2400" dirty="0">
                <a:latin typeface="標楷體" panose="03000509000000000000" pitchFamily="65" charset="-120"/>
                <a:ea typeface="標楷體" panose="03000509000000000000" pitchFamily="65" charset="-120"/>
              </a:rPr>
              <a:t>、</a:t>
            </a:r>
            <a:r>
              <a:rPr lang="zh-TW" altLang="zh-TW" sz="2400" dirty="0">
                <a:latin typeface="標楷體" panose="03000509000000000000" pitchFamily="65" charset="-120"/>
                <a:ea typeface="標楷體" panose="03000509000000000000" pitchFamily="65" charset="-120"/>
              </a:rPr>
              <a:t>集中採購</a:t>
            </a:r>
            <a:r>
              <a:rPr lang="zh-TW" altLang="zh-TW" sz="2400" dirty="0" smtClean="0">
                <a:latin typeface="標楷體" panose="03000509000000000000" pitchFamily="65" charset="-120"/>
                <a:ea typeface="標楷體" panose="03000509000000000000" pitchFamily="65" charset="-120"/>
              </a:rPr>
              <a:t>案件</a:t>
            </a:r>
            <a:endParaRPr lang="en-US" altLang="zh-TW" sz="2400" dirty="0" smtClean="0">
              <a:latin typeface="標楷體" panose="03000509000000000000" pitchFamily="65" charset="-120"/>
              <a:ea typeface="標楷體" panose="03000509000000000000" pitchFamily="65" charset="-120"/>
            </a:endParaRPr>
          </a:p>
          <a:p>
            <a:pPr fontAlgn="t">
              <a:buFont typeface="Wingdings" panose="05000000000000000000" pitchFamily="2" charset="2"/>
              <a:buChar char="l"/>
            </a:pPr>
            <a:r>
              <a:rPr lang="zh-TW" altLang="en-US" sz="2400" dirty="0">
                <a:latin typeface="標楷體" panose="03000509000000000000" pitchFamily="65" charset="-120"/>
                <a:ea typeface="標楷體" panose="03000509000000000000" pitchFamily="65" charset="-120"/>
              </a:rPr>
              <a:t>會</a:t>
            </a:r>
            <a:r>
              <a:rPr lang="zh-TW" altLang="en-US" sz="2400" dirty="0" smtClean="0">
                <a:latin typeface="標楷體" panose="03000509000000000000" pitchFamily="65" charset="-120"/>
                <a:ea typeface="標楷體" panose="03000509000000000000" pitchFamily="65" charset="-120"/>
              </a:rPr>
              <a:t>辦資產經營組：購買單價</a:t>
            </a:r>
            <a:r>
              <a:rPr lang="zh-TW" altLang="en-US" sz="2400" dirty="0">
                <a:latin typeface="標楷體" panose="03000509000000000000" pitchFamily="65" charset="-120"/>
                <a:ea typeface="標楷體" panose="03000509000000000000" pitchFamily="65" charset="-120"/>
              </a:rPr>
              <a:t>一萬元以上之</a:t>
            </a:r>
            <a:r>
              <a:rPr lang="zh-TW" altLang="en-US" sz="2400" dirty="0" smtClean="0">
                <a:latin typeface="標楷體" panose="03000509000000000000" pitchFamily="65" charset="-120"/>
                <a:ea typeface="標楷體" panose="03000509000000000000" pitchFamily="65" charset="-120"/>
              </a:rPr>
              <a:t>財產、一千元以上至一萬</a:t>
            </a:r>
            <a:r>
              <a:rPr lang="zh-TW" altLang="en-US" sz="2400" dirty="0">
                <a:latin typeface="標楷體" panose="03000509000000000000" pitchFamily="65" charset="-120"/>
                <a:ea typeface="標楷體" panose="03000509000000000000" pitchFamily="65" charset="-120"/>
              </a:rPr>
              <a:t>元以下之非耗品、財產維修更換零件</a:t>
            </a:r>
          </a:p>
          <a:p>
            <a:pPr fontAlgn="t">
              <a:buFont typeface="Wingdings" panose="05000000000000000000" pitchFamily="2" charset="2"/>
              <a:buChar char="l"/>
            </a:pPr>
            <a:endParaRPr lang="zh-TW" altLang="en-US" sz="2400" dirty="0">
              <a:latin typeface="標楷體" panose="03000509000000000000" pitchFamily="65" charset="-120"/>
              <a:ea typeface="標楷體" panose="03000509000000000000" pitchFamily="65" charset="-120"/>
            </a:endParaRPr>
          </a:p>
          <a:p>
            <a:pPr fontAlgn="t">
              <a:buFont typeface="Wingdings" panose="05000000000000000000" pitchFamily="2" charset="2"/>
              <a:buChar char="l"/>
            </a:pPr>
            <a:endParaRPr lang="zh-TW" altLang="zh-TW" sz="2400" dirty="0">
              <a:latin typeface="標楷體" panose="03000509000000000000" pitchFamily="65" charset="-120"/>
              <a:ea typeface="標楷體" panose="03000509000000000000" pitchFamily="65" charset="-120"/>
            </a:endParaRPr>
          </a:p>
          <a:p>
            <a:pPr>
              <a:buFont typeface="Wingdings" panose="05000000000000000000" pitchFamily="2" charset="2"/>
              <a:buChar char="l"/>
            </a:pPr>
            <a:endParaRPr lang="en-US" altLang="zh-TW" b="1" dirty="0" smtClean="0">
              <a:effectLst>
                <a:outerShdw blurRad="38100" dist="38100" dir="2700000" algn="tl">
                  <a:srgbClr val="C0C0C0"/>
                </a:outerShdw>
              </a:effectLst>
              <a:latin typeface="標楷體" panose="03000509000000000000" pitchFamily="65" charset="-120"/>
              <a:ea typeface="標楷體" panose="03000509000000000000" pitchFamily="65" charset="-120"/>
            </a:endParaRPr>
          </a:p>
          <a:p>
            <a:pPr marL="0" indent="0">
              <a:buNone/>
            </a:pPr>
            <a:endParaRPr lang="en-US" altLang="zh-TW" b="1" dirty="0" smtClean="0">
              <a:effectLst>
                <a:outerShdw blurRad="38100" dist="38100" dir="2700000" algn="tl">
                  <a:srgbClr val="C0C0C0"/>
                </a:outerShdw>
              </a:effectLst>
              <a:latin typeface="標楷體" panose="03000509000000000000" pitchFamily="65" charset="-120"/>
              <a:ea typeface="標楷體" panose="03000509000000000000" pitchFamily="65" charset="-120"/>
            </a:endParaRPr>
          </a:p>
          <a:p>
            <a:pPr marL="457200" lvl="1" indent="0">
              <a:buNone/>
            </a:pPr>
            <a:endParaRPr lang="zh-TW" altLang="en-US" dirty="0"/>
          </a:p>
          <a:p>
            <a:endParaRPr lang="en-US" altLang="zh-TW" b="1" dirty="0" smtClean="0">
              <a:effectLst>
                <a:outerShdw blurRad="38100" dist="38100" dir="2700000" algn="tl">
                  <a:srgbClr val="C0C0C0"/>
                </a:outerShdw>
              </a:effectLst>
              <a:latin typeface="標楷體" pitchFamily="65" charset="-120"/>
            </a:endParaRPr>
          </a:p>
          <a:p>
            <a:endParaRPr lang="zh-TW" altLang="en-US" dirty="0"/>
          </a:p>
        </p:txBody>
      </p:sp>
      <p:sp>
        <p:nvSpPr>
          <p:cNvPr id="6" name="圆角矩形 2"/>
          <p:cNvSpPr/>
          <p:nvPr/>
        </p:nvSpPr>
        <p:spPr>
          <a:xfrm>
            <a:off x="321840" y="265727"/>
            <a:ext cx="8325641" cy="93600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zh-CN" altLang="en-US" dirty="0"/>
          </a:p>
        </p:txBody>
      </p:sp>
      <p:sp>
        <p:nvSpPr>
          <p:cNvPr id="7" name="TextBox 4"/>
          <p:cNvSpPr txBox="1"/>
          <p:nvPr/>
        </p:nvSpPr>
        <p:spPr>
          <a:xfrm>
            <a:off x="321840" y="337220"/>
            <a:ext cx="4339650" cy="646331"/>
          </a:xfrm>
          <a:prstGeom prst="rect">
            <a:avLst/>
          </a:prstGeom>
          <a:noFill/>
        </p:spPr>
        <p:txBody>
          <a:bodyPr wrap="none" rtlCol="0">
            <a:spAutoFit/>
          </a:bodyPr>
          <a:lstStyle/>
          <a:p>
            <a:r>
              <a:rPr lang="zh-TW" altLang="en-US" sz="3600" dirty="0">
                <a:latin typeface="標楷體" pitchFamily="65" charset="-120"/>
                <a:ea typeface="標楷體" pitchFamily="65" charset="-120"/>
              </a:rPr>
              <a:t>叁</a:t>
            </a:r>
            <a:r>
              <a:rPr lang="zh-TW" altLang="en-US" sz="3600" dirty="0" smtClean="0">
                <a:latin typeface="標楷體" pitchFamily="65" charset="-120"/>
                <a:ea typeface="標楷體" pitchFamily="65" charset="-120"/>
              </a:rPr>
              <a:t>、其他應注意事項</a:t>
            </a:r>
            <a:endParaRPr lang="zh-CN" altLang="en-US" sz="3600" b="1" dirty="0">
              <a:solidFill>
                <a:schemeClr val="tx1">
                  <a:lumMod val="85000"/>
                  <a:lumOff val="15000"/>
                </a:schemeClr>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18346486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dirty="0"/>
          </a:p>
        </p:txBody>
      </p:sp>
      <p:sp>
        <p:nvSpPr>
          <p:cNvPr id="3" name="內容版面配置區 2"/>
          <p:cNvSpPr>
            <a:spLocks noGrp="1"/>
          </p:cNvSpPr>
          <p:nvPr>
            <p:ph idx="1"/>
          </p:nvPr>
        </p:nvSpPr>
        <p:spPr>
          <a:xfrm>
            <a:off x="107504" y="1299411"/>
            <a:ext cx="9002688" cy="4258563"/>
          </a:xfrm>
        </p:spPr>
        <p:txBody>
          <a:bodyPr>
            <a:noAutofit/>
          </a:bodyPr>
          <a:lstStyle/>
          <a:p>
            <a:pPr>
              <a:lnSpc>
                <a:spcPts val="2400"/>
              </a:lnSpc>
              <a:buFont typeface="Wingdings" panose="05000000000000000000" pitchFamily="2" charset="2"/>
              <a:buChar char="l"/>
            </a:pPr>
            <a:r>
              <a:rPr lang="zh-TW" altLang="en-US" sz="2400" dirty="0" smtClean="0">
                <a:latin typeface="標楷體" panose="03000509000000000000" pitchFamily="65" charset="-120"/>
                <a:ea typeface="標楷體" panose="03000509000000000000" pitchFamily="65" charset="-120"/>
              </a:rPr>
              <a:t>依</a:t>
            </a:r>
            <a:r>
              <a:rPr lang="zh-TW" altLang="en-US" sz="2400" dirty="0">
                <a:latin typeface="標楷體" panose="03000509000000000000" pitchFamily="65" charset="-120"/>
                <a:ea typeface="標楷體" panose="03000509000000000000" pitchFamily="65" charset="-120"/>
              </a:rPr>
              <a:t>政府支出憑證處理要點第 </a:t>
            </a:r>
            <a:r>
              <a:rPr lang="en-US" altLang="zh-TW" sz="2400" dirty="0">
                <a:latin typeface="標楷體" panose="03000509000000000000" pitchFamily="65" charset="-120"/>
                <a:ea typeface="標楷體" panose="03000509000000000000" pitchFamily="65" charset="-120"/>
              </a:rPr>
              <a:t>5 </a:t>
            </a:r>
            <a:r>
              <a:rPr lang="zh-TW" altLang="en-US" sz="2400" dirty="0" smtClean="0">
                <a:latin typeface="標楷體" panose="03000509000000000000" pitchFamily="65" charset="-120"/>
                <a:ea typeface="標楷體" panose="03000509000000000000" pitchFamily="65" charset="-120"/>
              </a:rPr>
              <a:t>點</a:t>
            </a:r>
            <a:endParaRPr lang="en-US" altLang="zh-TW" sz="2400" dirty="0" smtClean="0">
              <a:latin typeface="標楷體" panose="03000509000000000000" pitchFamily="65" charset="-120"/>
              <a:ea typeface="標楷體" panose="03000509000000000000" pitchFamily="65" charset="-120"/>
            </a:endParaRPr>
          </a:p>
          <a:p>
            <a:pPr marL="0" indent="0">
              <a:lnSpc>
                <a:spcPts val="2400"/>
              </a:lnSpc>
              <a:buNone/>
            </a:pPr>
            <a:r>
              <a:rPr lang="zh-TW" altLang="en-US" sz="2400" dirty="0">
                <a:latin typeface="標楷體" panose="03000509000000000000" pitchFamily="65" charset="-120"/>
                <a:ea typeface="標楷體" panose="03000509000000000000" pitchFamily="65" charset="-120"/>
              </a:rPr>
              <a:t> </a:t>
            </a:r>
            <a:r>
              <a:rPr lang="zh-TW" altLang="en-US" sz="2400" dirty="0" smtClean="0">
                <a:latin typeface="標楷體" panose="03000509000000000000" pitchFamily="65" charset="-120"/>
                <a:ea typeface="標楷體" panose="03000509000000000000" pitchFamily="65" charset="-120"/>
              </a:rPr>
              <a:t> 各</a:t>
            </a:r>
            <a:r>
              <a:rPr lang="zh-TW" altLang="en-US" sz="2400" dirty="0">
                <a:latin typeface="標楷體" panose="03000509000000000000" pitchFamily="65" charset="-120"/>
                <a:ea typeface="標楷體" panose="03000509000000000000" pitchFamily="65" charset="-120"/>
              </a:rPr>
              <a:t>機關支付款項所</a:t>
            </a:r>
            <a:r>
              <a:rPr lang="zh-TW" altLang="en-US" sz="2400" dirty="0" smtClean="0">
                <a:latin typeface="標楷體" panose="03000509000000000000" pitchFamily="65" charset="-120"/>
                <a:ea typeface="標楷體" panose="03000509000000000000" pitchFamily="65" charset="-120"/>
              </a:rPr>
              <a:t>取得之統一發票</a:t>
            </a:r>
            <a:r>
              <a:rPr lang="zh-TW" altLang="en-US" sz="2400" dirty="0">
                <a:latin typeface="標楷體" panose="03000509000000000000" pitchFamily="65" charset="-120"/>
                <a:ea typeface="標楷體" panose="03000509000000000000" pitchFamily="65" charset="-120"/>
              </a:rPr>
              <a:t>（含電子發票證明聯）或</a:t>
            </a:r>
            <a:r>
              <a:rPr lang="zh-TW" altLang="en-US" sz="2400" dirty="0" smtClean="0">
                <a:latin typeface="標楷體" panose="03000509000000000000" pitchFamily="65" charset="-120"/>
                <a:ea typeface="標楷體" panose="03000509000000000000" pitchFamily="65" charset="-120"/>
              </a:rPr>
              <a:t>依</a:t>
            </a:r>
            <a:endParaRPr lang="en-US" altLang="zh-TW" sz="2400" dirty="0" smtClean="0">
              <a:latin typeface="標楷體" panose="03000509000000000000" pitchFamily="65" charset="-120"/>
              <a:ea typeface="標楷體" panose="03000509000000000000" pitchFamily="65" charset="-120"/>
            </a:endParaRPr>
          </a:p>
          <a:p>
            <a:pPr marL="0" indent="0">
              <a:lnSpc>
                <a:spcPts val="2400"/>
              </a:lnSpc>
              <a:buNone/>
            </a:pPr>
            <a:r>
              <a:rPr lang="en-US" altLang="zh-TW" sz="2400" dirty="0">
                <a:latin typeface="標楷體" panose="03000509000000000000" pitchFamily="65" charset="-120"/>
                <a:ea typeface="標楷體" panose="03000509000000000000" pitchFamily="65" charset="-120"/>
              </a:rPr>
              <a:t> </a:t>
            </a:r>
            <a:r>
              <a:rPr lang="en-US" altLang="zh-TW" sz="2400" dirty="0" smtClean="0">
                <a:latin typeface="標楷體" panose="03000509000000000000" pitchFamily="65" charset="-120"/>
                <a:ea typeface="標楷體" panose="03000509000000000000" pitchFamily="65" charset="-120"/>
              </a:rPr>
              <a:t> </a:t>
            </a:r>
            <a:r>
              <a:rPr lang="zh-TW" altLang="en-US" sz="2400" dirty="0" smtClean="0">
                <a:latin typeface="標楷體" panose="03000509000000000000" pitchFamily="65" charset="-120"/>
                <a:ea typeface="標楷體" panose="03000509000000000000" pitchFamily="65" charset="-120"/>
              </a:rPr>
              <a:t>加</a:t>
            </a:r>
            <a:r>
              <a:rPr lang="zh-TW" altLang="en-US" sz="2400" dirty="0">
                <a:latin typeface="標楷體" panose="03000509000000000000" pitchFamily="65" charset="-120"/>
                <a:ea typeface="標楷體" panose="03000509000000000000" pitchFamily="65" charset="-120"/>
              </a:rPr>
              <a:t>值型及非加值型營業稅法規定掣發之普通收據應記明事項</a:t>
            </a:r>
            <a:r>
              <a:rPr lang="en-US" altLang="zh-TW" sz="2400" dirty="0">
                <a:latin typeface="標楷體" panose="03000509000000000000" pitchFamily="65" charset="-120"/>
                <a:ea typeface="標楷體" panose="03000509000000000000" pitchFamily="65" charset="-120"/>
              </a:rPr>
              <a:t>:</a:t>
            </a:r>
          </a:p>
          <a:p>
            <a:pPr marL="0" indent="0">
              <a:lnSpc>
                <a:spcPts val="2400"/>
              </a:lnSpc>
              <a:buNone/>
            </a:pPr>
            <a:r>
              <a:rPr lang="zh-TW" altLang="en-US" sz="2400" dirty="0" smtClean="0">
                <a:latin typeface="標楷體" panose="03000509000000000000" pitchFamily="65" charset="-120"/>
                <a:ea typeface="標楷體" panose="03000509000000000000" pitchFamily="65" charset="-120"/>
              </a:rPr>
              <a:t>    </a:t>
            </a:r>
            <a:r>
              <a:rPr lang="en-US" altLang="zh-TW" sz="2400" dirty="0" smtClean="0">
                <a:latin typeface="標楷體" panose="03000509000000000000" pitchFamily="65" charset="-120"/>
                <a:ea typeface="標楷體" panose="03000509000000000000" pitchFamily="65" charset="-120"/>
              </a:rPr>
              <a:t>(</a:t>
            </a:r>
            <a:r>
              <a:rPr lang="en-US" altLang="zh-TW" sz="2400" dirty="0">
                <a:latin typeface="標楷體" panose="03000509000000000000" pitchFamily="65" charset="-120"/>
                <a:ea typeface="標楷體" panose="03000509000000000000" pitchFamily="65" charset="-120"/>
              </a:rPr>
              <a:t>1)</a:t>
            </a:r>
            <a:r>
              <a:rPr lang="zh-TW" altLang="en-US" sz="2400" dirty="0">
                <a:latin typeface="標楷體" panose="03000509000000000000" pitchFamily="65" charset="-120"/>
                <a:ea typeface="標楷體" panose="03000509000000000000" pitchFamily="65" charset="-120"/>
              </a:rPr>
              <a:t>營業人之名稱及其統一編號。</a:t>
            </a:r>
          </a:p>
          <a:p>
            <a:pPr marL="0" indent="0">
              <a:lnSpc>
                <a:spcPts val="2400"/>
              </a:lnSpc>
              <a:buNone/>
            </a:pPr>
            <a:r>
              <a:rPr lang="zh-TW" altLang="en-US" sz="2400" dirty="0" smtClean="0">
                <a:latin typeface="標楷體" panose="03000509000000000000" pitchFamily="65" charset="-120"/>
                <a:ea typeface="標楷體" panose="03000509000000000000" pitchFamily="65" charset="-120"/>
              </a:rPr>
              <a:t>    </a:t>
            </a:r>
            <a:r>
              <a:rPr lang="en-US" altLang="zh-TW" sz="2400" dirty="0" smtClean="0">
                <a:latin typeface="標楷體" panose="03000509000000000000" pitchFamily="65" charset="-120"/>
                <a:ea typeface="標楷體" panose="03000509000000000000" pitchFamily="65" charset="-120"/>
              </a:rPr>
              <a:t>(</a:t>
            </a:r>
            <a:r>
              <a:rPr lang="en-US" altLang="zh-TW" sz="2400" dirty="0">
                <a:latin typeface="標楷體" panose="03000509000000000000" pitchFamily="65" charset="-120"/>
                <a:ea typeface="標楷體" panose="03000509000000000000" pitchFamily="65" charset="-120"/>
              </a:rPr>
              <a:t>2)</a:t>
            </a:r>
            <a:r>
              <a:rPr lang="zh-TW" altLang="en-US" sz="2400" dirty="0" smtClean="0">
                <a:latin typeface="標楷體" panose="03000509000000000000" pitchFamily="65" charset="-120"/>
                <a:ea typeface="標楷體" panose="03000509000000000000" pitchFamily="65" charset="-120"/>
              </a:rPr>
              <a:t>品名</a:t>
            </a:r>
            <a:r>
              <a:rPr lang="zh-TW" altLang="en-US" sz="2400" dirty="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單價、數量</a:t>
            </a:r>
            <a:r>
              <a:rPr lang="zh-TW" altLang="en-US" sz="2400" dirty="0">
                <a:latin typeface="標楷體" panose="03000509000000000000" pitchFamily="65" charset="-120"/>
                <a:ea typeface="標楷體" panose="03000509000000000000" pitchFamily="65" charset="-120"/>
              </a:rPr>
              <a:t>及總價</a:t>
            </a:r>
            <a:r>
              <a:rPr lang="zh-TW" altLang="en-US" sz="2400" dirty="0" smtClean="0">
                <a:latin typeface="標楷體" panose="03000509000000000000" pitchFamily="65" charset="-120"/>
                <a:ea typeface="標楷體" panose="03000509000000000000" pitchFamily="65" charset="-120"/>
              </a:rPr>
              <a:t>。僅</a:t>
            </a:r>
            <a:r>
              <a:rPr lang="zh-TW" altLang="en-US" sz="2400" dirty="0">
                <a:latin typeface="標楷體" panose="03000509000000000000" pitchFamily="65" charset="-120"/>
                <a:ea typeface="標楷體" panose="03000509000000000000" pitchFamily="65" charset="-120"/>
              </a:rPr>
              <a:t>列代號或非本國文者</a:t>
            </a:r>
            <a:r>
              <a:rPr lang="zh-TW" altLang="en-US" sz="2400" dirty="0" smtClean="0">
                <a:latin typeface="標楷體" panose="03000509000000000000" pitchFamily="65" charset="-120"/>
                <a:ea typeface="標楷體" panose="03000509000000000000" pitchFamily="65" charset="-120"/>
              </a:rPr>
              <a:t>，</a:t>
            </a:r>
            <a:endParaRPr lang="en-US" altLang="zh-TW" sz="2400" dirty="0" smtClean="0">
              <a:latin typeface="標楷體" panose="03000509000000000000" pitchFamily="65" charset="-120"/>
              <a:ea typeface="標楷體" panose="03000509000000000000" pitchFamily="65" charset="-120"/>
            </a:endParaRPr>
          </a:p>
          <a:p>
            <a:pPr marL="0" indent="0">
              <a:lnSpc>
                <a:spcPts val="2400"/>
              </a:lnSpc>
              <a:buNone/>
            </a:pPr>
            <a:r>
              <a:rPr lang="en-US" altLang="zh-TW" sz="2400" dirty="0">
                <a:latin typeface="標楷體" panose="03000509000000000000" pitchFamily="65" charset="-120"/>
                <a:ea typeface="標楷體" panose="03000509000000000000" pitchFamily="65" charset="-120"/>
              </a:rPr>
              <a:t> </a:t>
            </a:r>
            <a:r>
              <a:rPr lang="en-US" altLang="zh-TW" sz="2400" dirty="0" smtClean="0">
                <a:latin typeface="標楷體" panose="03000509000000000000" pitchFamily="65" charset="-120"/>
                <a:ea typeface="標楷體" panose="03000509000000000000" pitchFamily="65" charset="-120"/>
              </a:rPr>
              <a:t>      </a:t>
            </a:r>
            <a:r>
              <a:rPr lang="zh-TW" altLang="en-US" sz="2400" dirty="0" smtClean="0">
                <a:latin typeface="標楷體" panose="03000509000000000000" pitchFamily="65" charset="-120"/>
                <a:ea typeface="標楷體" panose="03000509000000000000" pitchFamily="65" charset="-120"/>
              </a:rPr>
              <a:t>應</a:t>
            </a:r>
            <a:r>
              <a:rPr lang="zh-TW" altLang="en-US" sz="2400" dirty="0">
                <a:latin typeface="標楷體" panose="03000509000000000000" pitchFamily="65" charset="-120"/>
                <a:ea typeface="標楷體" panose="03000509000000000000" pitchFamily="65" charset="-120"/>
              </a:rPr>
              <a:t>由經手人加註或擇要譯</a:t>
            </a:r>
            <a:r>
              <a:rPr lang="zh-TW" altLang="en-US" sz="2400" dirty="0" smtClean="0">
                <a:latin typeface="標楷體" panose="03000509000000000000" pitchFamily="65" charset="-120"/>
                <a:ea typeface="標楷體" panose="03000509000000000000" pitchFamily="65" charset="-120"/>
              </a:rPr>
              <a:t>註品名</a:t>
            </a:r>
            <a:r>
              <a:rPr lang="zh-TW" altLang="en-US" sz="2400" dirty="0">
                <a:latin typeface="標楷體" panose="03000509000000000000" pitchFamily="65" charset="-120"/>
                <a:ea typeface="標楷體" panose="03000509000000000000" pitchFamily="65" charset="-120"/>
              </a:rPr>
              <a:t>，並得以清單或文件佐證。 </a:t>
            </a:r>
          </a:p>
          <a:p>
            <a:pPr marL="0" indent="0">
              <a:lnSpc>
                <a:spcPts val="2400"/>
              </a:lnSpc>
              <a:buNone/>
            </a:pPr>
            <a:r>
              <a:rPr lang="zh-TW" altLang="en-US" sz="2400" dirty="0">
                <a:latin typeface="標楷體" panose="03000509000000000000" pitchFamily="65" charset="-120"/>
                <a:ea typeface="標楷體" panose="03000509000000000000" pitchFamily="65" charset="-120"/>
              </a:rPr>
              <a:t>    </a:t>
            </a:r>
            <a:r>
              <a:rPr lang="en-US" altLang="zh-TW" sz="2400" dirty="0">
                <a:latin typeface="標楷體" panose="03000509000000000000" pitchFamily="65" charset="-120"/>
                <a:ea typeface="標楷體" panose="03000509000000000000" pitchFamily="65" charset="-120"/>
              </a:rPr>
              <a:t>(3)</a:t>
            </a:r>
            <a:r>
              <a:rPr lang="zh-TW" altLang="en-US" sz="2400" dirty="0">
                <a:latin typeface="標楷體" panose="03000509000000000000" pitchFamily="65" charset="-120"/>
                <a:ea typeface="標楷體" panose="03000509000000000000" pitchFamily="65" charset="-120"/>
              </a:rPr>
              <a:t>開立日期。</a:t>
            </a:r>
          </a:p>
          <a:p>
            <a:pPr marL="0" indent="0">
              <a:lnSpc>
                <a:spcPts val="2400"/>
              </a:lnSpc>
              <a:buNone/>
            </a:pPr>
            <a:r>
              <a:rPr lang="zh-TW" altLang="en-US" sz="2400" dirty="0" smtClean="0">
                <a:latin typeface="標楷體" panose="03000509000000000000" pitchFamily="65" charset="-120"/>
                <a:ea typeface="標楷體" panose="03000509000000000000" pitchFamily="65" charset="-120"/>
              </a:rPr>
              <a:t>    </a:t>
            </a:r>
            <a:r>
              <a:rPr lang="en-US" altLang="zh-TW" sz="2400" dirty="0" smtClean="0">
                <a:latin typeface="標楷體" panose="03000509000000000000" pitchFamily="65" charset="-120"/>
                <a:ea typeface="標楷體" panose="03000509000000000000" pitchFamily="65" charset="-120"/>
              </a:rPr>
              <a:t>(</a:t>
            </a:r>
            <a:r>
              <a:rPr lang="en-US" altLang="zh-TW" sz="2400" dirty="0">
                <a:latin typeface="標楷體" panose="03000509000000000000" pitchFamily="65" charset="-120"/>
                <a:ea typeface="標楷體" panose="03000509000000000000" pitchFamily="65" charset="-120"/>
              </a:rPr>
              <a:t>4)</a:t>
            </a:r>
            <a:r>
              <a:rPr lang="zh-TW" altLang="en-US" sz="2400" dirty="0">
                <a:latin typeface="標楷體" panose="03000509000000000000" pitchFamily="65" charset="-120"/>
                <a:ea typeface="標楷體" panose="03000509000000000000" pitchFamily="65" charset="-120"/>
              </a:rPr>
              <a:t>機關</a:t>
            </a:r>
            <a:r>
              <a:rPr lang="zh-TW" altLang="en-US" sz="2400" dirty="0" smtClean="0">
                <a:latin typeface="標楷體" panose="03000509000000000000" pitchFamily="65" charset="-120"/>
                <a:ea typeface="標楷體" panose="03000509000000000000" pitchFamily="65" charset="-120"/>
              </a:rPr>
              <a:t>名稱</a:t>
            </a:r>
            <a:r>
              <a:rPr lang="zh-TW" altLang="en-US" sz="2400" dirty="0">
                <a:solidFill>
                  <a:srgbClr val="FFC000"/>
                </a:solidFill>
                <a:latin typeface="標楷體" panose="03000509000000000000" pitchFamily="65" charset="-120"/>
                <a:ea typeface="標楷體" panose="03000509000000000000" pitchFamily="65" charset="-120"/>
              </a:rPr>
              <a:t>「國立中興大學」</a:t>
            </a:r>
            <a:r>
              <a:rPr lang="zh-TW" altLang="en-US" sz="2400" dirty="0" smtClean="0">
                <a:latin typeface="標楷體" panose="03000509000000000000" pitchFamily="65" charset="-120"/>
                <a:ea typeface="標楷體" panose="03000509000000000000" pitchFamily="65" charset="-120"/>
              </a:rPr>
              <a:t>或統一編號</a:t>
            </a:r>
            <a:r>
              <a:rPr lang="zh-TW" altLang="en-US" sz="2400" dirty="0">
                <a:solidFill>
                  <a:srgbClr val="FFC000"/>
                </a:solidFill>
                <a:latin typeface="標楷體" panose="03000509000000000000" pitchFamily="65" charset="-120"/>
                <a:ea typeface="標楷體" panose="03000509000000000000" pitchFamily="65" charset="-120"/>
              </a:rPr>
              <a:t>「</a:t>
            </a:r>
            <a:r>
              <a:rPr lang="en-US" altLang="zh-TW" sz="2400" dirty="0" smtClean="0">
                <a:solidFill>
                  <a:srgbClr val="FFC000"/>
                </a:solidFill>
                <a:latin typeface="標楷體" panose="03000509000000000000" pitchFamily="65" charset="-120"/>
                <a:ea typeface="標楷體" panose="03000509000000000000" pitchFamily="65" charset="-120"/>
              </a:rPr>
              <a:t>52024101</a:t>
            </a:r>
            <a:r>
              <a:rPr lang="zh-TW" altLang="en-US" sz="2400" dirty="0" smtClean="0">
                <a:solidFill>
                  <a:srgbClr val="FFC000"/>
                </a:solidFill>
                <a:latin typeface="標楷體" panose="03000509000000000000" pitchFamily="65" charset="-120"/>
                <a:ea typeface="標楷體" panose="03000509000000000000" pitchFamily="65" charset="-120"/>
              </a:rPr>
              <a:t>」</a:t>
            </a:r>
            <a:endParaRPr lang="en-US" altLang="zh-TW" sz="2400" dirty="0" smtClean="0">
              <a:solidFill>
                <a:srgbClr val="FFC000"/>
              </a:solidFill>
              <a:latin typeface="標楷體" panose="03000509000000000000" pitchFamily="65" charset="-120"/>
              <a:ea typeface="標楷體" panose="03000509000000000000" pitchFamily="65" charset="-120"/>
            </a:endParaRPr>
          </a:p>
          <a:p>
            <a:pPr marL="0" indent="0">
              <a:lnSpc>
                <a:spcPts val="2400"/>
              </a:lnSpc>
              <a:buNone/>
            </a:pPr>
            <a:r>
              <a:rPr lang="zh-TW" altLang="en-US" sz="2400" dirty="0">
                <a:solidFill>
                  <a:srgbClr val="FFC000"/>
                </a:solidFill>
                <a:latin typeface="標楷體" panose="03000509000000000000" pitchFamily="65" charset="-120"/>
                <a:ea typeface="標楷體" panose="03000509000000000000" pitchFamily="65" charset="-120"/>
              </a:rPr>
              <a:t>  </a:t>
            </a:r>
            <a:r>
              <a:rPr lang="zh-TW" altLang="en-US" sz="2400" dirty="0" smtClean="0">
                <a:latin typeface="標楷體" panose="03000509000000000000" pitchFamily="65" charset="-120"/>
                <a:ea typeface="標楷體" panose="03000509000000000000" pitchFamily="65" charset="-120"/>
              </a:rPr>
              <a:t>前項</a:t>
            </a:r>
            <a:r>
              <a:rPr lang="zh-TW" altLang="en-US" sz="2400" dirty="0">
                <a:latin typeface="標楷體" panose="03000509000000000000" pitchFamily="65" charset="-120"/>
                <a:ea typeface="標楷體" panose="03000509000000000000" pitchFamily="65" charset="-120"/>
              </a:rPr>
              <a:t>各</a:t>
            </a:r>
            <a:r>
              <a:rPr lang="zh-TW" altLang="en-US" sz="2400" dirty="0" smtClean="0">
                <a:latin typeface="標楷體" panose="03000509000000000000" pitchFamily="65" charset="-120"/>
                <a:ea typeface="標楷體" panose="03000509000000000000" pitchFamily="65" charset="-120"/>
              </a:rPr>
              <a:t>款應</a:t>
            </a:r>
            <a:r>
              <a:rPr lang="zh-TW" altLang="en-US" sz="2400" dirty="0">
                <a:latin typeface="標楷體" panose="03000509000000000000" pitchFamily="65" charset="-120"/>
                <a:ea typeface="標楷體" panose="03000509000000000000" pitchFamily="65" charset="-120"/>
              </a:rPr>
              <a:t>記明</a:t>
            </a:r>
            <a:r>
              <a:rPr lang="zh-TW" altLang="en-US" sz="2400" dirty="0" smtClean="0">
                <a:latin typeface="標楷體" panose="03000509000000000000" pitchFamily="65" charset="-120"/>
                <a:ea typeface="標楷體" panose="03000509000000000000" pitchFamily="65" charset="-120"/>
              </a:rPr>
              <a:t>事項不明者，</a:t>
            </a:r>
            <a:r>
              <a:rPr lang="zh-TW" altLang="en-US" sz="2400" dirty="0">
                <a:latin typeface="標楷體" panose="03000509000000000000" pitchFamily="65" charset="-120"/>
                <a:ea typeface="標楷體" panose="03000509000000000000" pitchFamily="65" charset="-120"/>
              </a:rPr>
              <a:t>應通知</a:t>
            </a:r>
            <a:r>
              <a:rPr lang="zh-TW" altLang="en-US" sz="2400" dirty="0" smtClean="0">
                <a:latin typeface="標楷體" panose="03000509000000000000" pitchFamily="65" charset="-120"/>
                <a:ea typeface="標楷體" panose="03000509000000000000" pitchFamily="65" charset="-120"/>
              </a:rPr>
              <a:t>補正。但不能</a:t>
            </a:r>
            <a:r>
              <a:rPr lang="zh-TW" altLang="en-US" sz="2400" dirty="0">
                <a:latin typeface="標楷體" panose="03000509000000000000" pitchFamily="65" charset="-120"/>
                <a:ea typeface="標楷體" panose="03000509000000000000" pitchFamily="65" charset="-120"/>
              </a:rPr>
              <a:t>補正者，</a:t>
            </a:r>
            <a:r>
              <a:rPr lang="zh-TW" altLang="en-US" sz="2400" dirty="0" smtClean="0">
                <a:latin typeface="標楷體" panose="03000509000000000000" pitchFamily="65" charset="-120"/>
                <a:ea typeface="標楷體" panose="03000509000000000000" pitchFamily="65" charset="-120"/>
              </a:rPr>
              <a:t>應</a:t>
            </a:r>
            <a:endParaRPr lang="en-US" altLang="zh-TW" sz="2400" dirty="0" smtClean="0">
              <a:latin typeface="標楷體" panose="03000509000000000000" pitchFamily="65" charset="-120"/>
              <a:ea typeface="標楷體" panose="03000509000000000000" pitchFamily="65" charset="-120"/>
            </a:endParaRPr>
          </a:p>
          <a:p>
            <a:pPr marL="0" indent="0">
              <a:lnSpc>
                <a:spcPts val="2400"/>
              </a:lnSpc>
              <a:buNone/>
            </a:pPr>
            <a:r>
              <a:rPr lang="en-US" altLang="zh-TW" sz="2400" dirty="0">
                <a:latin typeface="標楷體" panose="03000509000000000000" pitchFamily="65" charset="-120"/>
                <a:ea typeface="標楷體" panose="03000509000000000000" pitchFamily="65" charset="-120"/>
              </a:rPr>
              <a:t> </a:t>
            </a:r>
            <a:r>
              <a:rPr lang="en-US" altLang="zh-TW" sz="2400" dirty="0" smtClean="0">
                <a:latin typeface="標楷體" panose="03000509000000000000" pitchFamily="65" charset="-120"/>
                <a:ea typeface="標楷體" panose="03000509000000000000" pitchFamily="65" charset="-120"/>
              </a:rPr>
              <a:t> </a:t>
            </a:r>
            <a:r>
              <a:rPr lang="zh-TW" altLang="en-US" sz="2400" dirty="0" smtClean="0">
                <a:latin typeface="標楷體" panose="03000509000000000000" pitchFamily="65" charset="-120"/>
                <a:ea typeface="標楷體" panose="03000509000000000000" pitchFamily="65" charset="-120"/>
              </a:rPr>
              <a:t>由</a:t>
            </a:r>
            <a:r>
              <a:rPr lang="zh-TW" altLang="en-US" sz="2400" dirty="0">
                <a:latin typeface="標楷體" panose="03000509000000000000" pitchFamily="65" charset="-120"/>
                <a:ea typeface="標楷體" panose="03000509000000000000" pitchFamily="65" charset="-120"/>
              </a:rPr>
              <a:t>經手人詳細註明，並</a:t>
            </a:r>
            <a:r>
              <a:rPr lang="zh-TW" altLang="en-US" sz="2400" dirty="0">
                <a:solidFill>
                  <a:srgbClr val="FFC000"/>
                </a:solidFill>
                <a:latin typeface="標楷體" panose="03000509000000000000" pitchFamily="65" charset="-120"/>
                <a:ea typeface="標楷體" panose="03000509000000000000" pitchFamily="65" charset="-120"/>
              </a:rPr>
              <a:t>簽名</a:t>
            </a:r>
            <a:r>
              <a:rPr lang="zh-TW" altLang="en-US" sz="2400" dirty="0">
                <a:latin typeface="標楷體" panose="03000509000000000000" pitchFamily="65" charset="-120"/>
                <a:ea typeface="標楷體" panose="03000509000000000000" pitchFamily="65" charset="-120"/>
              </a:rPr>
              <a:t>證明之</a:t>
            </a:r>
            <a:r>
              <a:rPr lang="zh-TW" altLang="en-US" sz="2400" dirty="0" smtClean="0">
                <a:latin typeface="標楷體" panose="03000509000000000000" pitchFamily="65" charset="-120"/>
                <a:ea typeface="標楷體" panose="03000509000000000000" pitchFamily="65" charset="-120"/>
              </a:rPr>
              <a:t>。</a:t>
            </a:r>
            <a:endParaRPr lang="zh-TW" altLang="en-US" sz="2400" dirty="0">
              <a:latin typeface="標楷體" panose="03000509000000000000" pitchFamily="65" charset="-120"/>
              <a:ea typeface="標楷體" panose="03000509000000000000" pitchFamily="65" charset="-120"/>
            </a:endParaRPr>
          </a:p>
        </p:txBody>
      </p:sp>
      <p:sp>
        <p:nvSpPr>
          <p:cNvPr id="4" name="圆角矩形 2"/>
          <p:cNvSpPr/>
          <p:nvPr/>
        </p:nvSpPr>
        <p:spPr>
          <a:xfrm>
            <a:off x="321840" y="265728"/>
            <a:ext cx="8325641" cy="915637"/>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zh-CN" altLang="en-US" dirty="0"/>
          </a:p>
        </p:txBody>
      </p:sp>
      <p:sp>
        <p:nvSpPr>
          <p:cNvPr id="5" name="TextBox 4"/>
          <p:cNvSpPr txBox="1"/>
          <p:nvPr/>
        </p:nvSpPr>
        <p:spPr>
          <a:xfrm>
            <a:off x="321840" y="337220"/>
            <a:ext cx="4339650" cy="646331"/>
          </a:xfrm>
          <a:prstGeom prst="rect">
            <a:avLst/>
          </a:prstGeom>
          <a:noFill/>
        </p:spPr>
        <p:txBody>
          <a:bodyPr wrap="none" rtlCol="0">
            <a:spAutoFit/>
          </a:bodyPr>
          <a:lstStyle/>
          <a:p>
            <a:r>
              <a:rPr lang="zh-TW" altLang="en-US" sz="3600" dirty="0">
                <a:latin typeface="標楷體" pitchFamily="65" charset="-120"/>
                <a:ea typeface="標楷體" pitchFamily="65" charset="-120"/>
              </a:rPr>
              <a:t>叁</a:t>
            </a:r>
            <a:r>
              <a:rPr lang="zh-TW" altLang="en-US" sz="3600" dirty="0" smtClean="0">
                <a:latin typeface="標楷體" pitchFamily="65" charset="-120"/>
                <a:ea typeface="標楷體" pitchFamily="65" charset="-120"/>
              </a:rPr>
              <a:t>、其他應注意事項</a:t>
            </a:r>
            <a:endParaRPr lang="zh-CN" altLang="en-US" sz="3600" b="1" dirty="0">
              <a:solidFill>
                <a:schemeClr val="tx1">
                  <a:lumMod val="85000"/>
                  <a:lumOff val="15000"/>
                </a:schemeClr>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14612044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noAutofit/>
          </a:bodyPr>
          <a:lstStyle/>
          <a:p>
            <a:pPr>
              <a:buFont typeface="Wingdings" panose="05000000000000000000" pitchFamily="2" charset="2"/>
              <a:buChar char="l"/>
            </a:pPr>
            <a:r>
              <a:rPr lang="zh-TW" altLang="en-US" sz="2400" dirty="0" smtClean="0">
                <a:latin typeface="標楷體" panose="03000509000000000000" pitchFamily="65" charset="-120"/>
                <a:ea typeface="標楷體" panose="03000509000000000000" pitchFamily="65" charset="-120"/>
              </a:rPr>
              <a:t>請檢視發票金額</a:t>
            </a:r>
            <a:r>
              <a:rPr lang="en-US" altLang="zh-TW" sz="2400" dirty="0" smtClean="0">
                <a:solidFill>
                  <a:srgbClr val="FFC000"/>
                </a:solidFill>
                <a:latin typeface="標楷體" panose="03000509000000000000" pitchFamily="65" charset="-120"/>
                <a:ea typeface="標楷體" panose="03000509000000000000" pitchFamily="65" charset="-120"/>
              </a:rPr>
              <a:t>(</a:t>
            </a:r>
            <a:r>
              <a:rPr lang="zh-TW" altLang="en-US" sz="2400" dirty="0" smtClean="0">
                <a:solidFill>
                  <a:srgbClr val="FFC000"/>
                </a:solidFill>
                <a:latin typeface="標楷體" panose="03000509000000000000" pitchFamily="65" charset="-120"/>
                <a:ea typeface="標楷體" panose="03000509000000000000" pitchFamily="65" charset="-120"/>
              </a:rPr>
              <a:t>含營業稅</a:t>
            </a:r>
            <a:r>
              <a:rPr lang="en-US" altLang="zh-TW" sz="2400" dirty="0" smtClean="0">
                <a:solidFill>
                  <a:srgbClr val="FFC000"/>
                </a:solidFill>
                <a:latin typeface="標楷體" panose="03000509000000000000" pitchFamily="65" charset="-120"/>
                <a:ea typeface="標楷體" panose="03000509000000000000" pitchFamily="65" charset="-120"/>
              </a:rPr>
              <a:t>)</a:t>
            </a:r>
          </a:p>
          <a:p>
            <a:pPr marL="0" indent="0">
              <a:buNone/>
            </a:pPr>
            <a:r>
              <a:rPr lang="zh-TW" altLang="en-US" sz="2400" dirty="0" smtClean="0">
                <a:latin typeface="標楷體" panose="03000509000000000000" pitchFamily="65" charset="-120"/>
                <a:ea typeface="標楷體" panose="03000509000000000000" pitchFamily="65" charset="-120"/>
              </a:rPr>
              <a:t>是否與請購單金額相符。</a:t>
            </a:r>
            <a:endParaRPr lang="en-US" altLang="zh-TW" sz="2400" dirty="0" smtClean="0">
              <a:latin typeface="標楷體" panose="03000509000000000000" pitchFamily="65" charset="-120"/>
              <a:ea typeface="標楷體" panose="03000509000000000000" pitchFamily="65" charset="-120"/>
            </a:endParaRPr>
          </a:p>
          <a:p>
            <a:pPr marL="0" indent="0">
              <a:buNone/>
            </a:pPr>
            <a:r>
              <a:rPr lang="zh-TW" altLang="en-US" sz="2400" dirty="0" smtClean="0"/>
              <a:t>  </a:t>
            </a:r>
            <a:endParaRPr lang="en-US" altLang="zh-TW" sz="2400" dirty="0" smtClean="0">
              <a:latin typeface="標楷體" panose="03000509000000000000" pitchFamily="65" charset="-120"/>
              <a:ea typeface="標楷體" panose="03000509000000000000" pitchFamily="65" charset="-120"/>
            </a:endParaRPr>
          </a:p>
          <a:p>
            <a:endParaRPr lang="zh-TW" altLang="en-US" sz="2400" dirty="0" smtClean="0"/>
          </a:p>
          <a:p>
            <a:endParaRPr lang="en-US" altLang="zh-TW" sz="2400" b="1" dirty="0" smtClean="0">
              <a:effectLst>
                <a:outerShdw blurRad="38100" dist="38100" dir="2700000" algn="tl">
                  <a:srgbClr val="C0C0C0"/>
                </a:outerShdw>
              </a:effectLst>
              <a:latin typeface="標楷體" pitchFamily="65" charset="-120"/>
            </a:endParaRPr>
          </a:p>
          <a:p>
            <a:endParaRPr lang="zh-TW" altLang="en-US" sz="2400" dirty="0"/>
          </a:p>
        </p:txBody>
      </p:sp>
      <p:sp>
        <p:nvSpPr>
          <p:cNvPr id="6" name="圆角矩形 2"/>
          <p:cNvSpPr/>
          <p:nvPr/>
        </p:nvSpPr>
        <p:spPr>
          <a:xfrm>
            <a:off x="321840" y="265726"/>
            <a:ext cx="8325641" cy="93600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zh-CN" altLang="en-US" dirty="0"/>
          </a:p>
        </p:txBody>
      </p:sp>
      <p:sp>
        <p:nvSpPr>
          <p:cNvPr id="7" name="TextBox 4"/>
          <p:cNvSpPr txBox="1"/>
          <p:nvPr/>
        </p:nvSpPr>
        <p:spPr>
          <a:xfrm>
            <a:off x="321840" y="337220"/>
            <a:ext cx="4339650" cy="646331"/>
          </a:xfrm>
          <a:prstGeom prst="rect">
            <a:avLst/>
          </a:prstGeom>
          <a:noFill/>
        </p:spPr>
        <p:txBody>
          <a:bodyPr wrap="none" rtlCol="0">
            <a:spAutoFit/>
          </a:bodyPr>
          <a:lstStyle/>
          <a:p>
            <a:r>
              <a:rPr lang="zh-TW" altLang="en-US" sz="3600" dirty="0">
                <a:latin typeface="標楷體" pitchFamily="65" charset="-120"/>
                <a:ea typeface="標楷體" pitchFamily="65" charset="-120"/>
              </a:rPr>
              <a:t>叁</a:t>
            </a:r>
            <a:r>
              <a:rPr lang="zh-TW" altLang="en-US" sz="3600" dirty="0" smtClean="0">
                <a:latin typeface="標楷體" pitchFamily="65" charset="-120"/>
                <a:ea typeface="標楷體" pitchFamily="65" charset="-120"/>
              </a:rPr>
              <a:t>、其他應注意事項</a:t>
            </a:r>
            <a:endParaRPr lang="zh-CN" altLang="en-US" sz="3600" b="1" dirty="0">
              <a:solidFill>
                <a:schemeClr val="tx1">
                  <a:lumMod val="85000"/>
                  <a:lumOff val="15000"/>
                </a:schemeClr>
              </a:solidFill>
              <a:latin typeface="標楷體" panose="03000509000000000000" pitchFamily="65" charset="-120"/>
              <a:ea typeface="標楷體" panose="03000509000000000000" pitchFamily="65" charset="-120"/>
            </a:endParaRPr>
          </a:p>
        </p:txBody>
      </p:sp>
      <p:sp>
        <p:nvSpPr>
          <p:cNvPr id="16" name="文字方塊 15"/>
          <p:cNvSpPr txBox="1"/>
          <p:nvPr/>
        </p:nvSpPr>
        <p:spPr>
          <a:xfrm flipH="1">
            <a:off x="8211076" y="1705372"/>
            <a:ext cx="427694" cy="2308324"/>
          </a:xfrm>
          <a:prstGeom prst="rect">
            <a:avLst/>
          </a:prstGeom>
          <a:noFill/>
        </p:spPr>
        <p:txBody>
          <a:bodyPr wrap="square" rtlCol="0">
            <a:spAutoFit/>
          </a:bodyPr>
          <a:lstStyle/>
          <a:p>
            <a:r>
              <a:rPr lang="zh-TW" altLang="en-US" b="1" dirty="0" smtClean="0">
                <a:solidFill>
                  <a:srgbClr val="FFC000"/>
                </a:solidFill>
              </a:rPr>
              <a:t>核銷金額在這裡</a:t>
            </a:r>
            <a:r>
              <a:rPr lang="en-US" altLang="zh-TW" b="1" dirty="0" smtClean="0">
                <a:solidFill>
                  <a:srgbClr val="FFC000"/>
                </a:solidFill>
              </a:rPr>
              <a:t>!!!</a:t>
            </a:r>
            <a:endParaRPr lang="zh-TW" altLang="en-US" b="1" dirty="0">
              <a:solidFill>
                <a:srgbClr val="FFC000"/>
              </a:solidFill>
            </a:endParaRPr>
          </a:p>
        </p:txBody>
      </p:sp>
      <p:pic>
        <p:nvPicPr>
          <p:cNvPr id="11" name="圖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06672" y="1271215"/>
            <a:ext cx="3105688" cy="4392679"/>
          </a:xfrm>
          <a:prstGeom prst="rect">
            <a:avLst/>
          </a:prstGeom>
        </p:spPr>
      </p:pic>
      <p:cxnSp>
        <p:nvCxnSpPr>
          <p:cNvPr id="10" name="直線單箭頭接點 9"/>
          <p:cNvCxnSpPr/>
          <p:nvPr/>
        </p:nvCxnSpPr>
        <p:spPr>
          <a:xfrm flipV="1">
            <a:off x="6441118" y="2713484"/>
            <a:ext cx="1721928" cy="194013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文字方塊 14"/>
          <p:cNvSpPr txBox="1"/>
          <p:nvPr/>
        </p:nvSpPr>
        <p:spPr>
          <a:xfrm>
            <a:off x="8841159" y="1705372"/>
            <a:ext cx="461665" cy="92398"/>
          </a:xfrm>
          <a:prstGeom prst="rect">
            <a:avLst/>
          </a:prstGeom>
          <a:noFill/>
        </p:spPr>
        <p:txBody>
          <a:bodyPr vert="eaVert" wrap="none" rtlCol="0">
            <a:spAutoFit/>
          </a:bodyPr>
          <a:lstStyle/>
          <a:p>
            <a:endParaRPr lang="zh-TW" altLang="en-US" dirty="0"/>
          </a:p>
        </p:txBody>
      </p:sp>
    </p:spTree>
    <p:extLst>
      <p:ext uri="{BB962C8B-B14F-4D97-AF65-F5344CB8AC3E}">
        <p14:creationId xmlns:p14="http://schemas.microsoft.com/office/powerpoint/2010/main" val="77523764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noAutofit/>
          </a:bodyPr>
          <a:lstStyle/>
          <a:p>
            <a:pPr>
              <a:buFont typeface="Wingdings" panose="05000000000000000000" pitchFamily="2" charset="2"/>
              <a:buChar char="l"/>
            </a:pPr>
            <a:r>
              <a:rPr lang="zh-TW" altLang="en-US" sz="2400" dirty="0">
                <a:latin typeface="Times New Roman" panose="02020603050405020304" pitchFamily="18" charset="0"/>
                <a:ea typeface="標楷體" panose="03000509000000000000" pitchFamily="65" charset="-120"/>
              </a:rPr>
              <a:t>保險費收據及要保書要</a:t>
            </a:r>
            <a:r>
              <a:rPr lang="zh-TW" altLang="en-US" sz="2400" dirty="0" smtClean="0">
                <a:latin typeface="Times New Roman" panose="02020603050405020304" pitchFamily="18" charset="0"/>
                <a:ea typeface="標楷體" panose="03000509000000000000" pitchFamily="65" charset="-120"/>
              </a:rPr>
              <a:t>保人應為</a:t>
            </a:r>
            <a:r>
              <a:rPr lang="zh-TW" altLang="en-US" sz="2400" dirty="0" smtClean="0">
                <a:latin typeface="新細明體" panose="02020500000000000000" pitchFamily="18" charset="-120"/>
                <a:ea typeface="新細明體" panose="02020500000000000000" pitchFamily="18" charset="-120"/>
              </a:rPr>
              <a:t>「</a:t>
            </a:r>
            <a:r>
              <a:rPr lang="zh-TW" altLang="en-US" sz="2400" dirty="0">
                <a:latin typeface="Times New Roman" panose="02020603050405020304" pitchFamily="18" charset="0"/>
                <a:ea typeface="標楷體" panose="03000509000000000000" pitchFamily="65" charset="-120"/>
              </a:rPr>
              <a:t>國立中興大學</a:t>
            </a:r>
            <a:r>
              <a:rPr lang="zh-TW" altLang="en-US" sz="2400" dirty="0" smtClean="0">
                <a:latin typeface="新細明體" panose="02020500000000000000" pitchFamily="18" charset="-120"/>
                <a:ea typeface="新細明體" panose="02020500000000000000" pitchFamily="18" charset="-120"/>
              </a:rPr>
              <a:t>」</a:t>
            </a:r>
            <a:r>
              <a:rPr lang="zh-TW" altLang="en-US" sz="2400" dirty="0">
                <a:latin typeface="Times New Roman" panose="02020603050405020304" pitchFamily="18" charset="0"/>
                <a:ea typeface="標楷體" panose="03000509000000000000" pitchFamily="65" charset="-120"/>
              </a:rPr>
              <a:t> ，</a:t>
            </a:r>
            <a:r>
              <a:rPr lang="zh-TW" altLang="en-US" sz="2400" dirty="0" smtClean="0">
                <a:latin typeface="Times New Roman" panose="02020603050405020304" pitchFamily="18" charset="0"/>
                <a:ea typeface="標楷體" panose="03000509000000000000" pitchFamily="65" charset="-120"/>
              </a:rPr>
              <a:t>非個人</a:t>
            </a:r>
            <a:r>
              <a:rPr lang="zh-TW" altLang="en-US" sz="2400" dirty="0">
                <a:latin typeface="Times New Roman" panose="02020603050405020304" pitchFamily="18" charset="0"/>
                <a:ea typeface="標楷體" panose="03000509000000000000" pitchFamily="65" charset="-120"/>
              </a:rPr>
              <a:t>或系所</a:t>
            </a:r>
            <a:r>
              <a:rPr lang="zh-TW" altLang="en-US" sz="2400" dirty="0" smtClean="0">
                <a:latin typeface="Times New Roman" panose="02020603050405020304" pitchFamily="18" charset="0"/>
                <a:ea typeface="標楷體" panose="03000509000000000000" pitchFamily="65" charset="-120"/>
              </a:rPr>
              <a:t>名稱</a:t>
            </a:r>
            <a:r>
              <a:rPr lang="zh-TW" altLang="en-US" sz="2400" dirty="0">
                <a:latin typeface="標楷體" panose="03000509000000000000" pitchFamily="65" charset="-120"/>
                <a:ea typeface="標楷體" panose="03000509000000000000" pitchFamily="65" charset="-120"/>
              </a:rPr>
              <a:t>。</a:t>
            </a:r>
            <a:endParaRPr lang="en-US" altLang="zh-TW" sz="2400" dirty="0">
              <a:latin typeface="Times New Roman" panose="02020603050405020304" pitchFamily="18" charset="0"/>
              <a:ea typeface="標楷體" panose="03000509000000000000" pitchFamily="65" charset="-120"/>
            </a:endParaRPr>
          </a:p>
          <a:p>
            <a:pPr>
              <a:buFont typeface="Wingdings" panose="05000000000000000000" pitchFamily="2" charset="2"/>
              <a:buChar char="l"/>
            </a:pPr>
            <a:r>
              <a:rPr lang="zh-TW" altLang="en-US" sz="2400" dirty="0" smtClean="0">
                <a:latin typeface="Times New Roman" panose="02020603050405020304" pitchFamily="18" charset="0"/>
                <a:ea typeface="標楷體" panose="03000509000000000000" pitchFamily="65" charset="-120"/>
              </a:rPr>
              <a:t>給付總額少於發票或收據金額時，請於黏存單之給付總額欄註明「</a:t>
            </a:r>
            <a:r>
              <a:rPr lang="zh-TW" altLang="en-US" sz="2400" dirty="0" smtClean="0">
                <a:solidFill>
                  <a:srgbClr val="FFC000"/>
                </a:solidFill>
                <a:latin typeface="Times New Roman" panose="02020603050405020304" pitchFamily="18" charset="0"/>
                <a:ea typeface="標楷體" panose="03000509000000000000" pitchFamily="65" charset="-120"/>
              </a:rPr>
              <a:t>實付</a:t>
            </a:r>
            <a:r>
              <a:rPr lang="en-US" altLang="zh-TW" sz="2400" dirty="0" smtClean="0">
                <a:latin typeface="Times New Roman" panose="02020603050405020304" pitchFamily="18" charset="0"/>
                <a:ea typeface="標楷體" panose="03000509000000000000" pitchFamily="65" charset="-120"/>
              </a:rPr>
              <a:t>….</a:t>
            </a:r>
            <a:r>
              <a:rPr lang="zh-TW" altLang="en-US" sz="2400" dirty="0" smtClean="0">
                <a:latin typeface="Times New Roman" panose="02020603050405020304" pitchFamily="18" charset="0"/>
                <a:ea typeface="標楷體" panose="03000509000000000000" pitchFamily="65" charset="-120"/>
              </a:rPr>
              <a:t>元」並由經辦人簽章</a:t>
            </a:r>
            <a:r>
              <a:rPr lang="zh-TW" altLang="en-US" sz="2400" dirty="0" smtClean="0">
                <a:latin typeface="標楷體" panose="03000509000000000000" pitchFamily="65" charset="-120"/>
                <a:ea typeface="標楷體" panose="03000509000000000000" pitchFamily="65" charset="-120"/>
              </a:rPr>
              <a:t>。</a:t>
            </a:r>
            <a:endParaRPr lang="en-US" altLang="zh-TW" sz="2400" dirty="0" smtClean="0">
              <a:latin typeface="標楷體" panose="03000509000000000000" pitchFamily="65" charset="-120"/>
              <a:ea typeface="標楷體" panose="03000509000000000000" pitchFamily="65" charset="-120"/>
            </a:endParaRPr>
          </a:p>
          <a:p>
            <a:pPr>
              <a:buFont typeface="Wingdings" panose="05000000000000000000" pitchFamily="2" charset="2"/>
              <a:buChar char="l"/>
            </a:pPr>
            <a:r>
              <a:rPr lang="zh-TW" altLang="en-US" sz="2400" u="sng" dirty="0" smtClean="0">
                <a:latin typeface="標楷體" panose="03000509000000000000" pitchFamily="65" charset="-120"/>
                <a:ea typeface="標楷體" panose="03000509000000000000" pitchFamily="65" charset="-120"/>
              </a:rPr>
              <a:t>講</a:t>
            </a:r>
            <a:r>
              <a:rPr lang="zh-TW" altLang="en-US" sz="2400" u="sng" dirty="0">
                <a:latin typeface="標楷體" panose="03000509000000000000" pitchFamily="65" charset="-120"/>
                <a:ea typeface="標楷體" panose="03000509000000000000" pitchFamily="65" charset="-120"/>
              </a:rPr>
              <a:t>座</a:t>
            </a:r>
            <a:r>
              <a:rPr lang="zh-TW" altLang="en-US" sz="2400" u="sng" dirty="0" smtClean="0">
                <a:latin typeface="標楷體" panose="03000509000000000000" pitchFamily="65" charset="-120"/>
                <a:ea typeface="標楷體" panose="03000509000000000000" pitchFamily="65" charset="-120"/>
              </a:rPr>
              <a:t>鐘點費</a:t>
            </a:r>
            <a:r>
              <a:rPr lang="zh-TW" altLang="en-US" sz="2400" dirty="0" smtClean="0">
                <a:latin typeface="標楷體" panose="03000509000000000000" pitchFamily="65" charset="-120"/>
                <a:ea typeface="標楷體" panose="03000509000000000000" pitchFamily="65" charset="-120"/>
              </a:rPr>
              <a:t>：請檢附課程表等資料或於清冊上敘明授課日期及授課</a:t>
            </a:r>
            <a:r>
              <a:rPr lang="zh-TW" altLang="en-US" sz="2400" dirty="0" smtClean="0">
                <a:solidFill>
                  <a:srgbClr val="FFC000"/>
                </a:solidFill>
                <a:latin typeface="標楷體" panose="03000509000000000000" pitchFamily="65" charset="-120"/>
                <a:ea typeface="標楷體" panose="03000509000000000000" pitchFamily="65" charset="-120"/>
              </a:rPr>
              <a:t>起訖</a:t>
            </a:r>
            <a:r>
              <a:rPr lang="zh-TW" altLang="en-US" sz="2400" dirty="0" smtClean="0">
                <a:latin typeface="標楷體" panose="03000509000000000000" pitchFamily="65" charset="-120"/>
                <a:ea typeface="標楷體" panose="03000509000000000000" pitchFamily="65" charset="-120"/>
              </a:rPr>
              <a:t>期間。</a:t>
            </a:r>
            <a:endParaRPr lang="en-US" altLang="zh-TW" sz="2400" dirty="0" smtClean="0">
              <a:latin typeface="標楷體" panose="03000509000000000000" pitchFamily="65" charset="-120"/>
              <a:ea typeface="標楷體" panose="03000509000000000000" pitchFamily="65" charset="-120"/>
            </a:endParaRPr>
          </a:p>
          <a:p>
            <a:pPr>
              <a:buFont typeface="Wingdings" panose="05000000000000000000" pitchFamily="2" charset="2"/>
              <a:buChar char="l"/>
            </a:pPr>
            <a:r>
              <a:rPr lang="zh-TW" altLang="en-US" sz="2400" u="sng" dirty="0" smtClean="0">
                <a:latin typeface="標楷體" panose="03000509000000000000" pitchFamily="65" charset="-120"/>
                <a:ea typeface="標楷體" panose="03000509000000000000" pitchFamily="65" charset="-120"/>
              </a:rPr>
              <a:t>出席費</a:t>
            </a:r>
            <a:r>
              <a:rPr lang="zh-TW" altLang="en-US" sz="2400" dirty="0" smtClean="0">
                <a:latin typeface="標楷體" panose="03000509000000000000" pitchFamily="65" charset="-120"/>
                <a:ea typeface="標楷體" panose="03000509000000000000" pitchFamily="65" charset="-120"/>
              </a:rPr>
              <a:t>：超過三十公里以外者，始得支付交通費。</a:t>
            </a:r>
          </a:p>
          <a:p>
            <a:endParaRPr lang="en-US" altLang="zh-TW" sz="2400" dirty="0" smtClean="0"/>
          </a:p>
          <a:p>
            <a:endParaRPr lang="zh-TW" altLang="en-US" sz="2400" dirty="0" smtClean="0"/>
          </a:p>
          <a:p>
            <a:endParaRPr lang="en-US" altLang="zh-TW" sz="2400" b="1" dirty="0" smtClean="0">
              <a:effectLst>
                <a:outerShdw blurRad="38100" dist="38100" dir="2700000" algn="tl">
                  <a:srgbClr val="C0C0C0"/>
                </a:outerShdw>
              </a:effectLst>
              <a:latin typeface="標楷體" pitchFamily="65" charset="-120"/>
            </a:endParaRPr>
          </a:p>
          <a:p>
            <a:endParaRPr lang="zh-TW" altLang="en-US" sz="2400" dirty="0"/>
          </a:p>
        </p:txBody>
      </p:sp>
      <p:sp>
        <p:nvSpPr>
          <p:cNvPr id="6" name="圆角矩形 2"/>
          <p:cNvSpPr/>
          <p:nvPr/>
        </p:nvSpPr>
        <p:spPr>
          <a:xfrm>
            <a:off x="321840" y="265726"/>
            <a:ext cx="8325641" cy="93600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zh-CN" altLang="en-US" dirty="0"/>
          </a:p>
        </p:txBody>
      </p:sp>
      <p:sp>
        <p:nvSpPr>
          <p:cNvPr id="7" name="TextBox 4"/>
          <p:cNvSpPr txBox="1"/>
          <p:nvPr/>
        </p:nvSpPr>
        <p:spPr>
          <a:xfrm>
            <a:off x="321840" y="337220"/>
            <a:ext cx="4339650" cy="646331"/>
          </a:xfrm>
          <a:prstGeom prst="rect">
            <a:avLst/>
          </a:prstGeom>
          <a:noFill/>
        </p:spPr>
        <p:txBody>
          <a:bodyPr wrap="none" rtlCol="0">
            <a:spAutoFit/>
          </a:bodyPr>
          <a:lstStyle/>
          <a:p>
            <a:r>
              <a:rPr lang="zh-TW" altLang="en-US" sz="3600" dirty="0">
                <a:latin typeface="標楷體" pitchFamily="65" charset="-120"/>
                <a:ea typeface="標楷體" pitchFamily="65" charset="-120"/>
              </a:rPr>
              <a:t>叁</a:t>
            </a:r>
            <a:r>
              <a:rPr lang="zh-TW" altLang="en-US" sz="3600" dirty="0" smtClean="0">
                <a:latin typeface="標楷體" pitchFamily="65" charset="-120"/>
                <a:ea typeface="標楷體" pitchFamily="65" charset="-120"/>
              </a:rPr>
              <a:t>、其他應注意事項</a:t>
            </a:r>
            <a:endParaRPr lang="zh-CN" altLang="en-US" sz="3600" b="1" dirty="0">
              <a:solidFill>
                <a:schemeClr val="tx1">
                  <a:lumMod val="85000"/>
                  <a:lumOff val="15000"/>
                </a:schemeClr>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06958322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4"/>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noAutofit/>
          </a:bodyPr>
          <a:lstStyle/>
          <a:p>
            <a:pPr>
              <a:buFont typeface="Wingdings" panose="05000000000000000000" pitchFamily="2" charset="2"/>
              <a:buChar char="l"/>
            </a:pPr>
            <a:r>
              <a:rPr lang="zh-TW" altLang="en-US" sz="2400" dirty="0" smtClean="0">
                <a:latin typeface="標楷體" panose="03000509000000000000" pitchFamily="65" charset="-120"/>
                <a:ea typeface="標楷體" panose="03000509000000000000" pitchFamily="65" charset="-120"/>
              </a:rPr>
              <a:t>本校人員</a:t>
            </a:r>
            <a:r>
              <a:rPr lang="zh-TW" altLang="en-US" sz="2400" dirty="0">
                <a:latin typeface="標楷體" panose="03000509000000000000" pitchFamily="65" charset="-120"/>
                <a:ea typeface="標楷體" panose="03000509000000000000" pitchFamily="65" charset="-120"/>
              </a:rPr>
              <a:t>參加訓練或講習，得參照「國內出差旅費報支要點」規定，補助其於訓練或講習</a:t>
            </a:r>
            <a:r>
              <a:rPr lang="zh-TW" altLang="en-US" sz="2400" u="sng" dirty="0">
                <a:latin typeface="標楷體" panose="03000509000000000000" pitchFamily="65" charset="-120"/>
                <a:ea typeface="標楷體" panose="03000509000000000000" pitchFamily="65" charset="-120"/>
              </a:rPr>
              <a:t>前後</a:t>
            </a:r>
            <a:r>
              <a:rPr lang="zh-TW" altLang="en-US" sz="2400" dirty="0">
                <a:latin typeface="標楷體" panose="03000509000000000000" pitchFamily="65" charset="-120"/>
                <a:ea typeface="標楷體" panose="03000509000000000000" pitchFamily="65" charset="-120"/>
              </a:rPr>
              <a:t>，由服務機關至訓練機構間之</a:t>
            </a:r>
            <a:r>
              <a:rPr lang="zh-TW" altLang="en-US" sz="2400" u="sng" dirty="0">
                <a:latin typeface="標楷體" panose="03000509000000000000" pitchFamily="65" charset="-120"/>
                <a:ea typeface="標楷體" panose="03000509000000000000" pitchFamily="65" charset="-120"/>
              </a:rPr>
              <a:t>起、返程日</a:t>
            </a:r>
            <a:r>
              <a:rPr lang="zh-TW" altLang="en-US" sz="2400" dirty="0">
                <a:latin typeface="標楷體" panose="03000509000000000000" pitchFamily="65" charset="-120"/>
                <a:ea typeface="標楷體" panose="03000509000000000000" pitchFamily="65" charset="-120"/>
              </a:rPr>
              <a:t>交通費，</a:t>
            </a:r>
            <a:r>
              <a:rPr lang="zh-TW" altLang="en-US" sz="2400" dirty="0">
                <a:solidFill>
                  <a:srgbClr val="FFC000"/>
                </a:solidFill>
                <a:latin typeface="標楷體" panose="03000509000000000000" pitchFamily="65" charset="-120"/>
                <a:ea typeface="標楷體" panose="03000509000000000000" pitchFamily="65" charset="-120"/>
              </a:rPr>
              <a:t>不得報支雜費</a:t>
            </a:r>
            <a:r>
              <a:rPr lang="zh-TW" altLang="en-US" sz="2400" dirty="0">
                <a:latin typeface="標楷體" panose="03000509000000000000" pitchFamily="65" charset="-120"/>
                <a:ea typeface="標楷體" panose="03000509000000000000" pitchFamily="65" charset="-120"/>
              </a:rPr>
              <a:t>。</a:t>
            </a:r>
            <a:endParaRPr lang="en-US" altLang="zh-TW" sz="2400" dirty="0">
              <a:latin typeface="標楷體" panose="03000509000000000000" pitchFamily="65" charset="-120"/>
              <a:ea typeface="標楷體" panose="03000509000000000000" pitchFamily="65" charset="-120"/>
            </a:endParaRPr>
          </a:p>
          <a:p>
            <a:pPr>
              <a:buFont typeface="Wingdings" panose="05000000000000000000" pitchFamily="2" charset="2"/>
              <a:buChar char="l"/>
            </a:pPr>
            <a:r>
              <a:rPr lang="zh-TW" altLang="en-US" sz="2400" dirty="0">
                <a:latin typeface="標楷體" panose="03000509000000000000" pitchFamily="65" charset="-120"/>
                <a:ea typeface="標楷體" panose="03000509000000000000" pitchFamily="65" charset="-120"/>
              </a:rPr>
              <a:t>本校國內出差旅費</a:t>
            </a:r>
            <a:r>
              <a:rPr lang="zh-TW" altLang="en-US" sz="2400" dirty="0">
                <a:solidFill>
                  <a:srgbClr val="FFC000"/>
                </a:solidFill>
                <a:latin typeface="標楷體" panose="03000509000000000000" pitchFamily="65" charset="-120"/>
                <a:ea typeface="標楷體" panose="03000509000000000000" pitchFamily="65" charset="-120"/>
              </a:rPr>
              <a:t>雜費</a:t>
            </a:r>
            <a:r>
              <a:rPr lang="zh-TW" altLang="en-US" sz="2400" dirty="0">
                <a:latin typeface="標楷體" panose="03000509000000000000" pitchFamily="65" charset="-120"/>
                <a:ea typeface="標楷體" panose="03000509000000000000" pitchFamily="65" charset="-120"/>
              </a:rPr>
              <a:t>支給標準</a:t>
            </a:r>
            <a:r>
              <a:rPr lang="en-US" altLang="zh-TW" sz="2400" dirty="0">
                <a:latin typeface="標楷體" panose="03000509000000000000" pitchFamily="65" charset="-120"/>
                <a:ea typeface="標楷體" panose="03000509000000000000" pitchFamily="65" charset="-120"/>
              </a:rPr>
              <a:t>:</a:t>
            </a:r>
          </a:p>
          <a:p>
            <a:endParaRPr lang="en-US" altLang="zh-TW" sz="2400" dirty="0" smtClean="0"/>
          </a:p>
          <a:p>
            <a:endParaRPr lang="zh-TW" altLang="en-US" sz="2400" dirty="0" smtClean="0"/>
          </a:p>
          <a:p>
            <a:endParaRPr lang="en-US" altLang="zh-TW" sz="2400" b="1" dirty="0" smtClean="0">
              <a:effectLst>
                <a:outerShdw blurRad="38100" dist="38100" dir="2700000" algn="tl">
                  <a:srgbClr val="C0C0C0"/>
                </a:outerShdw>
              </a:effectLst>
              <a:latin typeface="標楷體" pitchFamily="65" charset="-120"/>
            </a:endParaRPr>
          </a:p>
          <a:p>
            <a:endParaRPr lang="zh-TW" altLang="en-US" sz="2400" dirty="0"/>
          </a:p>
        </p:txBody>
      </p:sp>
      <p:sp>
        <p:nvSpPr>
          <p:cNvPr id="6" name="圆角矩形 2"/>
          <p:cNvSpPr/>
          <p:nvPr/>
        </p:nvSpPr>
        <p:spPr>
          <a:xfrm>
            <a:off x="321840" y="265727"/>
            <a:ext cx="8325641" cy="93600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zh-CN" altLang="en-US" dirty="0"/>
          </a:p>
        </p:txBody>
      </p:sp>
      <p:sp>
        <p:nvSpPr>
          <p:cNvPr id="7" name="TextBox 4"/>
          <p:cNvSpPr txBox="1"/>
          <p:nvPr/>
        </p:nvSpPr>
        <p:spPr>
          <a:xfrm>
            <a:off x="321840" y="337220"/>
            <a:ext cx="4339650" cy="646331"/>
          </a:xfrm>
          <a:prstGeom prst="rect">
            <a:avLst/>
          </a:prstGeom>
          <a:noFill/>
        </p:spPr>
        <p:txBody>
          <a:bodyPr wrap="none" rtlCol="0">
            <a:spAutoFit/>
          </a:bodyPr>
          <a:lstStyle/>
          <a:p>
            <a:r>
              <a:rPr lang="zh-TW" altLang="en-US" sz="3600" dirty="0">
                <a:latin typeface="標楷體" pitchFamily="65" charset="-120"/>
                <a:ea typeface="標楷體" pitchFamily="65" charset="-120"/>
              </a:rPr>
              <a:t>叁</a:t>
            </a:r>
            <a:r>
              <a:rPr lang="zh-TW" altLang="en-US" sz="3600" dirty="0" smtClean="0">
                <a:latin typeface="標楷體" pitchFamily="65" charset="-120"/>
                <a:ea typeface="標楷體" pitchFamily="65" charset="-120"/>
              </a:rPr>
              <a:t>、其他應注意事項</a:t>
            </a:r>
            <a:endParaRPr lang="zh-CN" altLang="en-US" sz="3600" b="1" dirty="0">
              <a:solidFill>
                <a:schemeClr val="tx1">
                  <a:lumMod val="85000"/>
                  <a:lumOff val="15000"/>
                </a:schemeClr>
              </a:solidFill>
              <a:latin typeface="標楷體" panose="03000509000000000000" pitchFamily="65" charset="-120"/>
              <a:ea typeface="標楷體" panose="03000509000000000000"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777093047"/>
              </p:ext>
            </p:extLst>
          </p:nvPr>
        </p:nvGraphicFramePr>
        <p:xfrm>
          <a:off x="971600" y="3073524"/>
          <a:ext cx="5207001" cy="1790700"/>
        </p:xfrm>
        <a:graphic>
          <a:graphicData uri="http://schemas.openxmlformats.org/drawingml/2006/table">
            <a:tbl>
              <a:tblPr>
                <a:tableStyleId>{5C22544A-7EE6-4342-B048-85BDC9FD1C3A}</a:tableStyleId>
              </a:tblPr>
              <a:tblGrid>
                <a:gridCol w="1080120">
                  <a:extLst>
                    <a:ext uri="{9D8B030D-6E8A-4147-A177-3AD203B41FA5}">
                      <a16:colId xmlns:a16="http://schemas.microsoft.com/office/drawing/2014/main" val="3807825727"/>
                    </a:ext>
                  </a:extLst>
                </a:gridCol>
                <a:gridCol w="2160240">
                  <a:extLst>
                    <a:ext uri="{9D8B030D-6E8A-4147-A177-3AD203B41FA5}">
                      <a16:colId xmlns:a16="http://schemas.microsoft.com/office/drawing/2014/main" val="69996672"/>
                    </a:ext>
                  </a:extLst>
                </a:gridCol>
                <a:gridCol w="1966641">
                  <a:extLst>
                    <a:ext uri="{9D8B030D-6E8A-4147-A177-3AD203B41FA5}">
                      <a16:colId xmlns:a16="http://schemas.microsoft.com/office/drawing/2014/main" val="4200412270"/>
                    </a:ext>
                  </a:extLst>
                </a:gridCol>
              </a:tblGrid>
              <a:tr h="352425">
                <a:tc rowSpan="2">
                  <a:txBody>
                    <a:bodyPr/>
                    <a:lstStyle/>
                    <a:p>
                      <a:pPr algn="ctr" rtl="0" fontAlgn="ctr"/>
                      <a:r>
                        <a:rPr lang="zh-TW" altLang="en-US" sz="2000" u="none" strike="noStrike" dirty="0">
                          <a:effectLst/>
                        </a:rPr>
                        <a:t>　</a:t>
                      </a:r>
                      <a:endParaRPr lang="zh-TW" altLang="en-US" sz="2000" b="0"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TW" altLang="en-US" sz="2000" u="none" strike="noStrike" dirty="0">
                          <a:effectLst/>
                        </a:rPr>
                        <a:t>短程</a:t>
                      </a:r>
                      <a:endParaRPr lang="zh-TW" altLang="en-US" sz="2000" b="0"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zh-TW" altLang="en-US" sz="2000" u="none" strike="noStrike" dirty="0">
                          <a:effectLst/>
                        </a:rPr>
                        <a:t>長程</a:t>
                      </a:r>
                      <a:endParaRPr lang="zh-TW" altLang="en-US" sz="2000" b="0"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62289894"/>
                  </a:ext>
                </a:extLst>
              </a:tr>
              <a:tr h="714375">
                <a:tc vMerge="1">
                  <a:txBody>
                    <a:bodyPr/>
                    <a:lstStyle/>
                    <a:p>
                      <a:endParaRPr lang="zh-TW" altLang="en-US"/>
                    </a:p>
                  </a:txBody>
                  <a:tcPr/>
                </a:tc>
                <a:tc>
                  <a:txBody>
                    <a:bodyPr/>
                    <a:lstStyle/>
                    <a:p>
                      <a:pPr algn="ctr" rtl="0" fontAlgn="ctr"/>
                      <a:r>
                        <a:rPr lang="en-US" altLang="zh-TW" sz="2000" u="none" strike="noStrike" dirty="0">
                          <a:effectLst/>
                        </a:rPr>
                        <a:t>(5</a:t>
                      </a:r>
                      <a:r>
                        <a:rPr lang="zh-TW" altLang="en-US" sz="2000" u="none" strike="noStrike" dirty="0">
                          <a:effectLst/>
                        </a:rPr>
                        <a:t>公里至</a:t>
                      </a:r>
                      <a:r>
                        <a:rPr lang="en-US" altLang="zh-TW" sz="2000" u="none" strike="noStrike" dirty="0">
                          <a:effectLst/>
                        </a:rPr>
                        <a:t>30</a:t>
                      </a:r>
                      <a:r>
                        <a:rPr lang="zh-TW" altLang="en-US" sz="2000" u="none" strike="noStrike" dirty="0">
                          <a:effectLst/>
                        </a:rPr>
                        <a:t>公里</a:t>
                      </a:r>
                      <a:r>
                        <a:rPr lang="en-US" altLang="zh-TW" sz="2000" u="none" strike="noStrike" dirty="0">
                          <a:effectLst/>
                        </a:rPr>
                        <a:t>)</a:t>
                      </a:r>
                      <a:endParaRPr lang="en-US" altLang="zh-TW" sz="2000" b="0"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TW" sz="2000" u="none" strike="noStrike">
                          <a:effectLst/>
                        </a:rPr>
                        <a:t>(30</a:t>
                      </a:r>
                      <a:r>
                        <a:rPr lang="zh-TW" altLang="en-US" sz="2000" u="none" strike="noStrike">
                          <a:effectLst/>
                        </a:rPr>
                        <a:t>公里以上</a:t>
                      </a:r>
                      <a:r>
                        <a:rPr lang="en-US" altLang="zh-TW" sz="2000" u="none" strike="noStrike">
                          <a:effectLst/>
                        </a:rPr>
                        <a:t>)</a:t>
                      </a:r>
                      <a:endParaRPr lang="en-US" altLang="zh-TW" sz="2000" b="0" i="0" u="none" strike="noStrike">
                        <a:solidFill>
                          <a:srgbClr val="000000"/>
                        </a:solidFill>
                        <a:effectLst/>
                        <a:latin typeface="標楷體" panose="03000509000000000000" pitchFamily="65" charset="-120"/>
                        <a:ea typeface="標楷體" panose="03000509000000000000" pitchFamily="65" charset="-12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6482316"/>
                  </a:ext>
                </a:extLst>
              </a:tr>
              <a:tr h="361950">
                <a:tc>
                  <a:txBody>
                    <a:bodyPr/>
                    <a:lstStyle/>
                    <a:p>
                      <a:pPr algn="ctr" rtl="0" fontAlgn="ctr"/>
                      <a:r>
                        <a:rPr lang="zh-TW" altLang="en-US" sz="2000" u="none" strike="noStrike">
                          <a:effectLst/>
                        </a:rPr>
                        <a:t>半日</a:t>
                      </a:r>
                      <a:endParaRPr lang="zh-TW" altLang="en-US" sz="2000" b="0" i="0" u="none" strike="noStrike">
                        <a:solidFill>
                          <a:srgbClr val="000000"/>
                        </a:solidFill>
                        <a:effectLst/>
                        <a:latin typeface="標楷體" panose="03000509000000000000" pitchFamily="65" charset="-120"/>
                        <a:ea typeface="標楷體" panose="03000509000000000000" pitchFamily="65" charset="-12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TW" sz="2000" u="none" strike="noStrike" dirty="0">
                          <a:effectLst/>
                        </a:rPr>
                        <a:t>$100</a:t>
                      </a:r>
                      <a:endParaRPr lang="en-US" altLang="zh-TW" sz="2000" b="0"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TW" sz="2000" u="none" strike="noStrike" dirty="0">
                          <a:effectLst/>
                        </a:rPr>
                        <a:t>$200</a:t>
                      </a:r>
                      <a:endParaRPr lang="en-US" altLang="zh-TW" sz="2000" b="0"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7467540"/>
                  </a:ext>
                </a:extLst>
              </a:tr>
              <a:tr h="361950">
                <a:tc>
                  <a:txBody>
                    <a:bodyPr/>
                    <a:lstStyle/>
                    <a:p>
                      <a:pPr algn="ctr" rtl="0" fontAlgn="ctr"/>
                      <a:r>
                        <a:rPr lang="zh-TW" altLang="en-US" sz="2000" u="none" strike="noStrike">
                          <a:effectLst/>
                        </a:rPr>
                        <a:t>一日</a:t>
                      </a:r>
                      <a:endParaRPr lang="zh-TW" altLang="en-US" sz="2000" b="0" i="0" u="none" strike="noStrike">
                        <a:solidFill>
                          <a:srgbClr val="000000"/>
                        </a:solidFill>
                        <a:effectLst/>
                        <a:latin typeface="標楷體" panose="03000509000000000000" pitchFamily="65" charset="-120"/>
                        <a:ea typeface="標楷體" panose="03000509000000000000" pitchFamily="65" charset="-12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TW" sz="2000" u="none" strike="noStrike">
                          <a:effectLst/>
                        </a:rPr>
                        <a:t>$200</a:t>
                      </a:r>
                      <a:endParaRPr lang="en-US" altLang="zh-TW" sz="2000" b="0" i="0" u="none" strike="noStrike">
                        <a:solidFill>
                          <a:srgbClr val="000000"/>
                        </a:solidFill>
                        <a:effectLst/>
                        <a:latin typeface="標楷體" panose="03000509000000000000" pitchFamily="65" charset="-120"/>
                        <a:ea typeface="標楷體" panose="03000509000000000000" pitchFamily="65" charset="-12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zh-TW" sz="2000" u="none" strike="noStrike" dirty="0">
                          <a:effectLst/>
                        </a:rPr>
                        <a:t>$400</a:t>
                      </a:r>
                      <a:endParaRPr lang="en-US" altLang="zh-TW" sz="2000" b="0" i="0" u="none" strike="noStrike" dirty="0">
                        <a:solidFill>
                          <a:srgbClr val="000000"/>
                        </a:solidFill>
                        <a:effectLst/>
                        <a:latin typeface="標楷體" panose="03000509000000000000" pitchFamily="65" charset="-120"/>
                        <a:ea typeface="標楷體" panose="03000509000000000000" pitchFamily="65" charset="-12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64033780"/>
                  </a:ext>
                </a:extLst>
              </a:tr>
            </a:tbl>
          </a:graphicData>
        </a:graphic>
      </p:graphicFrame>
    </p:spTree>
    <p:extLst>
      <p:ext uri="{BB962C8B-B14F-4D97-AF65-F5344CB8AC3E}">
        <p14:creationId xmlns:p14="http://schemas.microsoft.com/office/powerpoint/2010/main" val="272447059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dirty="0"/>
          </a:p>
        </p:txBody>
      </p:sp>
      <p:sp>
        <p:nvSpPr>
          <p:cNvPr id="3" name="內容版面配置區 2"/>
          <p:cNvSpPr>
            <a:spLocks noGrp="1"/>
          </p:cNvSpPr>
          <p:nvPr>
            <p:ph idx="1"/>
          </p:nvPr>
        </p:nvSpPr>
        <p:spPr/>
        <p:txBody>
          <a:bodyPr>
            <a:noAutofit/>
          </a:bodyPr>
          <a:lstStyle/>
          <a:p>
            <a:pPr marL="457200" indent="-457200">
              <a:buFont typeface="Wingdings" panose="05000000000000000000" pitchFamily="2" charset="2"/>
              <a:buChar char="l"/>
            </a:pPr>
            <a:r>
              <a:rPr lang="zh-TW" altLang="en-US" sz="2400" dirty="0">
                <a:latin typeface="標楷體" panose="03000509000000000000" pitchFamily="65" charset="-120"/>
                <a:ea typeface="標楷體" panose="03000509000000000000" pitchFamily="65" charset="-120"/>
              </a:rPr>
              <a:t>同仁代墊零用金款項，請於請購系統摘要備註ＯＯＯ代墊</a:t>
            </a:r>
            <a:r>
              <a:rPr lang="en-US" altLang="zh-TW" sz="2400" dirty="0">
                <a:latin typeface="標楷體" panose="03000509000000000000" pitchFamily="65" charset="-120"/>
                <a:ea typeface="標楷體" panose="03000509000000000000" pitchFamily="65" charset="-120"/>
              </a:rPr>
              <a:t>-</a:t>
            </a:r>
            <a:r>
              <a:rPr lang="zh-TW" altLang="en-US" sz="2400" dirty="0">
                <a:latin typeface="標楷體" panose="03000509000000000000" pitchFamily="65" charset="-120"/>
                <a:ea typeface="標楷體" panose="03000509000000000000" pitchFamily="65" charset="-120"/>
              </a:rPr>
              <a:t>，例如</a:t>
            </a:r>
            <a:r>
              <a:rPr lang="en-US" altLang="zh-TW" sz="2400" dirty="0">
                <a:latin typeface="標楷體" panose="03000509000000000000" pitchFamily="65" charset="-120"/>
                <a:ea typeface="標楷體" panose="03000509000000000000" pitchFamily="65" charset="-120"/>
              </a:rPr>
              <a:t>:</a:t>
            </a:r>
          </a:p>
          <a:p>
            <a:pPr marL="457200" indent="-457200">
              <a:buFont typeface="Wingdings" panose="05000000000000000000" pitchFamily="2" charset="2"/>
              <a:buChar char="l"/>
            </a:pPr>
            <a:endParaRPr lang="en-US" altLang="zh-TW" sz="2400" dirty="0">
              <a:latin typeface="標楷體" panose="03000509000000000000" pitchFamily="65" charset="-120"/>
              <a:ea typeface="標楷體" panose="03000509000000000000" pitchFamily="65" charset="-120"/>
            </a:endParaRPr>
          </a:p>
          <a:p>
            <a:pPr marL="457200" indent="-457200">
              <a:buFont typeface="Wingdings" panose="05000000000000000000" pitchFamily="2" charset="2"/>
              <a:buChar char="l"/>
            </a:pPr>
            <a:endParaRPr lang="en-US" altLang="zh-TW" sz="2400" dirty="0">
              <a:latin typeface="標楷體" panose="03000509000000000000" pitchFamily="65" charset="-120"/>
              <a:ea typeface="標楷體" panose="03000509000000000000" pitchFamily="65" charset="-120"/>
            </a:endParaRPr>
          </a:p>
          <a:p>
            <a:pPr marL="457200" indent="-457200">
              <a:buFont typeface="Wingdings" panose="05000000000000000000" pitchFamily="2" charset="2"/>
              <a:buChar char="l"/>
            </a:pPr>
            <a:endParaRPr lang="en-US" altLang="zh-TW" sz="2400" dirty="0">
              <a:latin typeface="標楷體" panose="03000509000000000000" pitchFamily="65" charset="-120"/>
              <a:ea typeface="標楷體" panose="03000509000000000000" pitchFamily="65" charset="-120"/>
            </a:endParaRPr>
          </a:p>
          <a:p>
            <a:pPr marL="457200" indent="-457200">
              <a:buFont typeface="Wingdings" panose="05000000000000000000" pitchFamily="2" charset="2"/>
              <a:buChar char="l"/>
            </a:pPr>
            <a:endParaRPr lang="en-US" altLang="zh-TW" sz="2400" dirty="0">
              <a:latin typeface="標楷體" panose="03000509000000000000" pitchFamily="65" charset="-120"/>
              <a:ea typeface="標楷體" panose="03000509000000000000" pitchFamily="65" charset="-120"/>
            </a:endParaRPr>
          </a:p>
          <a:p>
            <a:pPr marL="457200" indent="-457200">
              <a:buFont typeface="Wingdings" panose="05000000000000000000" pitchFamily="2" charset="2"/>
              <a:buChar char="l"/>
            </a:pPr>
            <a:r>
              <a:rPr lang="zh-TW" altLang="en-US" sz="2400" dirty="0">
                <a:latin typeface="標楷體" panose="03000509000000000000" pitchFamily="65" charset="-120"/>
                <a:ea typeface="標楷體" panose="03000509000000000000" pitchFamily="65" charset="-120"/>
              </a:rPr>
              <a:t>借支經費發給對象為外國人士</a:t>
            </a:r>
            <a:r>
              <a:rPr lang="en-US" altLang="zh-TW" sz="2400" dirty="0">
                <a:latin typeface="標楷體" panose="03000509000000000000" pitchFamily="65" charset="-120"/>
                <a:ea typeface="標楷體" panose="03000509000000000000" pitchFamily="65" charset="-120"/>
              </a:rPr>
              <a:t>(</a:t>
            </a:r>
            <a:r>
              <a:rPr lang="zh-TW" altLang="en-US" sz="2400" dirty="0">
                <a:latin typeface="標楷體" panose="03000509000000000000" pitchFamily="65" charset="-120"/>
                <a:ea typeface="標楷體" panose="03000509000000000000" pitchFamily="65" charset="-120"/>
              </a:rPr>
              <a:t>含學生</a:t>
            </a:r>
            <a:r>
              <a:rPr lang="en-US" altLang="zh-TW" sz="2400" dirty="0">
                <a:latin typeface="標楷體" panose="03000509000000000000" pitchFamily="65" charset="-120"/>
                <a:ea typeface="標楷體" panose="03000509000000000000" pitchFamily="65" charset="-120"/>
              </a:rPr>
              <a:t>)</a:t>
            </a:r>
            <a:r>
              <a:rPr lang="zh-TW" altLang="en-US" sz="2400" dirty="0">
                <a:latin typeface="標楷體" panose="03000509000000000000" pitchFamily="65" charset="-120"/>
                <a:ea typeface="標楷體" panose="03000509000000000000" pitchFamily="65" charset="-120"/>
              </a:rPr>
              <a:t>時，</a:t>
            </a:r>
            <a:r>
              <a:rPr lang="zh-TW" altLang="en-US" sz="2400" b="1" dirty="0">
                <a:solidFill>
                  <a:srgbClr val="FFC000"/>
                </a:solidFill>
                <a:latin typeface="標楷體" panose="03000509000000000000" pitchFamily="65" charset="-120"/>
                <a:ea typeface="標楷體" panose="03000509000000000000" pitchFamily="65" charset="-120"/>
              </a:rPr>
              <a:t>辦理</a:t>
            </a:r>
            <a:r>
              <a:rPr lang="en-US" altLang="zh-TW" sz="2400" b="1" dirty="0">
                <a:solidFill>
                  <a:srgbClr val="FFC000"/>
                </a:solidFill>
                <a:latin typeface="標楷體" panose="03000509000000000000" pitchFamily="65" charset="-120"/>
                <a:ea typeface="標楷體" panose="03000509000000000000" pitchFamily="65" charset="-120"/>
              </a:rPr>
              <a:t>(</a:t>
            </a:r>
            <a:r>
              <a:rPr lang="zh-TW" altLang="en-US" sz="2400" b="1" dirty="0">
                <a:solidFill>
                  <a:srgbClr val="FFC000"/>
                </a:solidFill>
                <a:latin typeface="標楷體" panose="03000509000000000000" pitchFamily="65" charset="-120"/>
                <a:ea typeface="標楷體" panose="03000509000000000000" pitchFamily="65" charset="-120"/>
              </a:rPr>
              <a:t>匯款</a:t>
            </a:r>
            <a:r>
              <a:rPr lang="en-US" altLang="zh-TW" sz="2400" b="1" dirty="0">
                <a:solidFill>
                  <a:srgbClr val="FFC000"/>
                </a:solidFill>
                <a:latin typeface="標楷體" panose="03000509000000000000" pitchFamily="65" charset="-120"/>
                <a:ea typeface="標楷體" panose="03000509000000000000" pitchFamily="65" charset="-120"/>
              </a:rPr>
              <a:t>)</a:t>
            </a:r>
            <a:r>
              <a:rPr lang="zh-TW" altLang="en-US" sz="2400" b="1" dirty="0">
                <a:solidFill>
                  <a:srgbClr val="FFC000"/>
                </a:solidFill>
                <a:latin typeface="標楷體" panose="03000509000000000000" pitchFamily="65" charset="-120"/>
                <a:ea typeface="標楷體" panose="03000509000000000000" pitchFamily="65" charset="-120"/>
              </a:rPr>
              <a:t>前</a:t>
            </a:r>
            <a:r>
              <a:rPr lang="zh-TW" altLang="en-US" sz="2400" b="1" dirty="0">
                <a:latin typeface="標楷體" panose="03000509000000000000" pitchFamily="65" charset="-120"/>
                <a:ea typeface="標楷體" panose="03000509000000000000" pitchFamily="65" charset="-120"/>
              </a:rPr>
              <a:t>，</a:t>
            </a:r>
            <a:r>
              <a:rPr lang="zh-TW" altLang="en-US" sz="2400" dirty="0">
                <a:latin typeface="標楷體" panose="03000509000000000000" pitchFamily="65" charset="-120"/>
                <a:ea typeface="標楷體" panose="03000509000000000000" pitchFamily="65" charset="-120"/>
              </a:rPr>
              <a:t>應先扣除預扣所得稅</a:t>
            </a:r>
            <a:r>
              <a:rPr lang="en-US" altLang="zh-TW" sz="2400" dirty="0">
                <a:latin typeface="標楷體" panose="03000509000000000000" pitchFamily="65" charset="-120"/>
                <a:ea typeface="標楷體" panose="03000509000000000000" pitchFamily="65" charset="-120"/>
              </a:rPr>
              <a:t>(</a:t>
            </a:r>
            <a:r>
              <a:rPr lang="zh-TW" altLang="en-US" sz="2400" dirty="0">
                <a:latin typeface="標楷體" panose="03000509000000000000" pitchFamily="65" charset="-120"/>
                <a:ea typeface="標楷體" panose="03000509000000000000" pitchFamily="65" charset="-120"/>
              </a:rPr>
              <a:t>請洽詢出納組有關所得稅扣繳等注意事項</a:t>
            </a:r>
            <a:r>
              <a:rPr lang="en-US" altLang="zh-TW" sz="2400" dirty="0">
                <a:latin typeface="標楷體" panose="03000509000000000000" pitchFamily="65" charset="-120"/>
                <a:ea typeface="標楷體" panose="03000509000000000000" pitchFamily="65" charset="-120"/>
              </a:rPr>
              <a:t>)</a:t>
            </a:r>
            <a:r>
              <a:rPr lang="zh-TW" altLang="en-US" sz="2400" dirty="0">
                <a:latin typeface="標楷體" panose="03000509000000000000" pitchFamily="65" charset="-120"/>
                <a:ea typeface="標楷體" panose="03000509000000000000" pitchFamily="65" charset="-120"/>
              </a:rPr>
              <a:t>。</a:t>
            </a:r>
            <a:endParaRPr lang="en-US" altLang="zh-TW" sz="2400" dirty="0">
              <a:latin typeface="標楷體" panose="03000509000000000000" pitchFamily="65" charset="-120"/>
              <a:ea typeface="標楷體" panose="03000509000000000000" pitchFamily="65" charset="-120"/>
            </a:endParaRPr>
          </a:p>
          <a:p>
            <a:endParaRPr lang="en-US" altLang="zh-TW" sz="2400" dirty="0" smtClean="0"/>
          </a:p>
          <a:p>
            <a:endParaRPr lang="zh-TW" altLang="en-US" sz="2400" dirty="0" smtClean="0"/>
          </a:p>
          <a:p>
            <a:endParaRPr lang="en-US" altLang="zh-TW" sz="2400" b="1" dirty="0" smtClean="0">
              <a:effectLst>
                <a:outerShdw blurRad="38100" dist="38100" dir="2700000" algn="tl">
                  <a:srgbClr val="C0C0C0"/>
                </a:outerShdw>
              </a:effectLst>
              <a:latin typeface="標楷體" pitchFamily="65" charset="-120"/>
            </a:endParaRPr>
          </a:p>
          <a:p>
            <a:endParaRPr lang="zh-TW" altLang="en-US" sz="2400" dirty="0"/>
          </a:p>
        </p:txBody>
      </p:sp>
      <p:sp>
        <p:nvSpPr>
          <p:cNvPr id="6" name="圆角矩形 2"/>
          <p:cNvSpPr/>
          <p:nvPr/>
        </p:nvSpPr>
        <p:spPr>
          <a:xfrm>
            <a:off x="321840" y="265727"/>
            <a:ext cx="8325641" cy="93600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zh-CN" altLang="en-US" dirty="0"/>
          </a:p>
        </p:txBody>
      </p:sp>
      <p:sp>
        <p:nvSpPr>
          <p:cNvPr id="7" name="TextBox 4"/>
          <p:cNvSpPr txBox="1"/>
          <p:nvPr/>
        </p:nvSpPr>
        <p:spPr>
          <a:xfrm>
            <a:off x="321840" y="337220"/>
            <a:ext cx="4339650" cy="646331"/>
          </a:xfrm>
          <a:prstGeom prst="rect">
            <a:avLst/>
          </a:prstGeom>
          <a:noFill/>
        </p:spPr>
        <p:txBody>
          <a:bodyPr wrap="none" rtlCol="0">
            <a:spAutoFit/>
          </a:bodyPr>
          <a:lstStyle/>
          <a:p>
            <a:r>
              <a:rPr lang="zh-TW" altLang="en-US" sz="3600" dirty="0">
                <a:latin typeface="標楷體" pitchFamily="65" charset="-120"/>
                <a:ea typeface="標楷體" pitchFamily="65" charset="-120"/>
              </a:rPr>
              <a:t>叁</a:t>
            </a:r>
            <a:r>
              <a:rPr lang="zh-TW" altLang="en-US" sz="3600" dirty="0" smtClean="0">
                <a:latin typeface="標楷體" pitchFamily="65" charset="-120"/>
                <a:ea typeface="標楷體" pitchFamily="65" charset="-120"/>
              </a:rPr>
              <a:t>、其他應注意事項</a:t>
            </a:r>
            <a:endParaRPr lang="zh-CN" altLang="en-US" sz="3600" b="1" dirty="0">
              <a:solidFill>
                <a:schemeClr val="tx1">
                  <a:lumMod val="85000"/>
                  <a:lumOff val="15000"/>
                </a:schemeClr>
              </a:solidFill>
              <a:latin typeface="標楷體" panose="03000509000000000000" pitchFamily="65" charset="-120"/>
              <a:ea typeface="標楷體" panose="03000509000000000000" pitchFamily="65" charset="-120"/>
            </a:endParaRPr>
          </a:p>
        </p:txBody>
      </p:sp>
      <p:pic>
        <p:nvPicPr>
          <p:cNvPr id="8" name="圖片 7"/>
          <p:cNvPicPr>
            <a:picLocks noChangeAspect="1"/>
          </p:cNvPicPr>
          <p:nvPr/>
        </p:nvPicPr>
        <p:blipFill>
          <a:blip r:embed="rId2"/>
          <a:stretch>
            <a:fillRect/>
          </a:stretch>
        </p:blipFill>
        <p:spPr>
          <a:xfrm>
            <a:off x="1259632" y="2137420"/>
            <a:ext cx="5472608" cy="1697331"/>
          </a:xfrm>
          <a:prstGeom prst="rect">
            <a:avLst/>
          </a:prstGeom>
        </p:spPr>
      </p:pic>
    </p:spTree>
    <p:extLst>
      <p:ext uri="{BB962C8B-B14F-4D97-AF65-F5344CB8AC3E}">
        <p14:creationId xmlns:p14="http://schemas.microsoft.com/office/powerpoint/2010/main" val="890298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2"/>
          <p:cNvSpPr/>
          <p:nvPr/>
        </p:nvSpPr>
        <p:spPr>
          <a:xfrm>
            <a:off x="467544" y="481236"/>
            <a:ext cx="7416824" cy="79208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p>
        </p:txBody>
      </p:sp>
      <p:sp>
        <p:nvSpPr>
          <p:cNvPr id="5" name="TextBox 4"/>
          <p:cNvSpPr txBox="1"/>
          <p:nvPr/>
        </p:nvSpPr>
        <p:spPr>
          <a:xfrm>
            <a:off x="502495" y="553244"/>
            <a:ext cx="6120680" cy="540000"/>
          </a:xfrm>
          <a:prstGeom prst="rect">
            <a:avLst/>
          </a:prstGeom>
          <a:noFill/>
        </p:spPr>
        <p:txBody>
          <a:bodyPr wrap="square" rtlCol="0">
            <a:spAutoFit/>
          </a:bodyPr>
          <a:lstStyle/>
          <a:p>
            <a:r>
              <a:rPr lang="zh-TW" altLang="en-US" sz="2800" dirty="0">
                <a:latin typeface="標楷體" panose="03000509000000000000" pitchFamily="65" charset="-120"/>
                <a:ea typeface="標楷體" panose="03000509000000000000" pitchFamily="65" charset="-120"/>
              </a:rPr>
              <a:t>一、計畫申請、研擬、核定</a:t>
            </a:r>
            <a:r>
              <a:rPr lang="zh-TW" altLang="en-US" sz="2800" dirty="0" smtClean="0">
                <a:latin typeface="標楷體" panose="03000509000000000000" pitchFamily="65" charset="-120"/>
                <a:ea typeface="標楷體" panose="03000509000000000000" pitchFamily="65" charset="-120"/>
              </a:rPr>
              <a:t>及</a:t>
            </a:r>
            <a:r>
              <a:rPr lang="zh-TW" altLang="en-US" sz="2800" dirty="0">
                <a:latin typeface="標楷體" panose="03000509000000000000" pitchFamily="65" charset="-120"/>
                <a:ea typeface="標楷體" panose="03000509000000000000" pitchFamily="65" charset="-120"/>
              </a:rPr>
              <a:t>撥付</a:t>
            </a:r>
            <a:endParaRPr lang="zh-CN" altLang="en-US" sz="3200" b="1" dirty="0">
              <a:solidFill>
                <a:schemeClr val="tx1">
                  <a:lumMod val="85000"/>
                  <a:lumOff val="15000"/>
                </a:schemeClr>
              </a:solidFill>
              <a:latin typeface="標楷體" panose="03000509000000000000" pitchFamily="65" charset="-120"/>
              <a:ea typeface="標楷體" panose="03000509000000000000" pitchFamily="65" charset="-120"/>
            </a:endParaRPr>
          </a:p>
        </p:txBody>
      </p:sp>
      <p:sp>
        <p:nvSpPr>
          <p:cNvPr id="8" name="TextBox 4"/>
          <p:cNvSpPr txBox="1"/>
          <p:nvPr/>
        </p:nvSpPr>
        <p:spPr>
          <a:xfrm>
            <a:off x="502495" y="1345332"/>
            <a:ext cx="7597897" cy="2308324"/>
          </a:xfrm>
          <a:prstGeom prst="rect">
            <a:avLst/>
          </a:prstGeom>
          <a:noFill/>
        </p:spPr>
        <p:txBody>
          <a:bodyPr wrap="square" rtlCol="0">
            <a:spAutoFit/>
          </a:bodyPr>
          <a:lstStyle/>
          <a:p>
            <a:r>
              <a:rPr lang="en-US" altLang="zh-TW" sz="2400" b="1" dirty="0" smtClean="0">
                <a:latin typeface="標楷體" panose="03000509000000000000" pitchFamily="65" charset="-120"/>
                <a:ea typeface="標楷體" panose="03000509000000000000" pitchFamily="65" charset="-120"/>
              </a:rPr>
              <a:t>[</a:t>
            </a:r>
            <a:r>
              <a:rPr lang="zh-TW" altLang="en-US" sz="2400" b="1" dirty="0" smtClean="0">
                <a:latin typeface="標楷體" panose="03000509000000000000" pitchFamily="65" charset="-120"/>
                <a:ea typeface="標楷體" panose="03000509000000000000" pitchFamily="65" charset="-120"/>
              </a:rPr>
              <a:t>申請、研擬</a:t>
            </a:r>
            <a:r>
              <a:rPr lang="en-US" altLang="zh-TW" sz="2400" b="1" dirty="0" smtClean="0">
                <a:latin typeface="標楷體" panose="03000509000000000000" pitchFamily="65" charset="-120"/>
                <a:ea typeface="標楷體" panose="03000509000000000000" pitchFamily="65" charset="-120"/>
              </a:rPr>
              <a:t>]</a:t>
            </a:r>
          </a:p>
          <a:p>
            <a:pPr marL="342900" indent="-342900">
              <a:buFont typeface="Wingdings" panose="05000000000000000000" pitchFamily="2" charset="2"/>
              <a:buChar char="l"/>
            </a:pPr>
            <a:r>
              <a:rPr lang="zh-TW" altLang="en-US" sz="2000" dirty="0" smtClean="0">
                <a:latin typeface="標楷體" panose="03000509000000000000" pitchFamily="65" charset="-120"/>
                <a:ea typeface="標楷體" panose="03000509000000000000" pitchFamily="65" charset="-120"/>
              </a:rPr>
              <a:t>擬訂</a:t>
            </a:r>
            <a:r>
              <a:rPr lang="zh-TW" altLang="en-US" sz="2000" dirty="0">
                <a:latin typeface="標楷體" panose="03000509000000000000" pitchFamily="65" charset="-120"/>
                <a:ea typeface="標楷體" panose="03000509000000000000" pitchFamily="65" charset="-120"/>
              </a:rPr>
              <a:t>工作計畫、進度及計畫項目經費</a:t>
            </a:r>
            <a:r>
              <a:rPr lang="zh-TW" altLang="en-US" sz="2000" dirty="0" smtClean="0">
                <a:latin typeface="標楷體" panose="03000509000000000000" pitchFamily="65" charset="-120"/>
                <a:ea typeface="標楷體" panose="03000509000000000000" pitchFamily="65" charset="-120"/>
              </a:rPr>
              <a:t>申請表</a:t>
            </a:r>
            <a:r>
              <a:rPr lang="zh-TW" altLang="en-US" sz="2000" dirty="0">
                <a:latin typeface="標楷體" panose="03000509000000000000" pitchFamily="65" charset="-120"/>
                <a:ea typeface="標楷體" panose="03000509000000000000" pitchFamily="65" charset="-120"/>
              </a:rPr>
              <a:t>。</a:t>
            </a:r>
            <a:endParaRPr lang="zh-CN" altLang="en-US" sz="2000" dirty="0">
              <a:latin typeface="標楷體" panose="03000509000000000000" pitchFamily="65" charset="-120"/>
              <a:ea typeface="標楷體" panose="03000509000000000000" pitchFamily="65" charset="-120"/>
            </a:endParaRPr>
          </a:p>
          <a:p>
            <a:endParaRPr lang="en-US" altLang="zh-TW" sz="2000" dirty="0" smtClean="0">
              <a:latin typeface="標楷體" panose="03000509000000000000" pitchFamily="65" charset="-120"/>
              <a:ea typeface="標楷體" panose="03000509000000000000" pitchFamily="65" charset="-120"/>
            </a:endParaRPr>
          </a:p>
          <a:p>
            <a:pPr marL="342900" indent="-342900">
              <a:buFont typeface="Wingdings" panose="05000000000000000000" pitchFamily="2" charset="2"/>
              <a:buChar char="l"/>
            </a:pPr>
            <a:r>
              <a:rPr lang="zh-TW" altLang="en-US" sz="2000" dirty="0">
                <a:latin typeface="標楷體" panose="03000509000000000000" pitchFamily="65" charset="-120"/>
                <a:ea typeface="標楷體" panose="03000509000000000000" pitchFamily="65" charset="-120"/>
              </a:rPr>
              <a:t>計畫經費之編列，應</a:t>
            </a:r>
            <a:r>
              <a:rPr lang="zh-TW" altLang="en-US" sz="2000" dirty="0" smtClean="0">
                <a:latin typeface="標楷體" panose="03000509000000000000" pitchFamily="65" charset="-120"/>
                <a:ea typeface="標楷體" panose="03000509000000000000" pitchFamily="65" charset="-120"/>
              </a:rPr>
              <a:t>依</a:t>
            </a:r>
            <a:r>
              <a:rPr lang="zh-TW" altLang="zh-TW" sz="2000" dirty="0">
                <a:solidFill>
                  <a:schemeClr val="dk1"/>
                </a:solidFill>
                <a:latin typeface="標楷體" panose="03000509000000000000" pitchFamily="65" charset="-120"/>
                <a:ea typeface="標楷體" panose="03000509000000000000" pitchFamily="65" charset="-120"/>
              </a:rPr>
              <a:t>「</a:t>
            </a:r>
            <a:r>
              <a:rPr lang="zh-TW" altLang="en-US" sz="2000" dirty="0" smtClean="0">
                <a:latin typeface="標楷體" panose="03000509000000000000" pitchFamily="65" charset="-120"/>
                <a:ea typeface="標楷體" panose="03000509000000000000" pitchFamily="65" charset="-120"/>
              </a:rPr>
              <a:t>教育部補</a:t>
            </a:r>
            <a:r>
              <a:rPr lang="en-US" altLang="zh-TW" sz="2000" dirty="0" smtClean="0">
                <a:latin typeface="標楷體" panose="03000509000000000000" pitchFamily="65" charset="-120"/>
                <a:ea typeface="標楷體" panose="03000509000000000000" pitchFamily="65" charset="-120"/>
              </a:rPr>
              <a:t>(</a:t>
            </a:r>
            <a:r>
              <a:rPr lang="zh-TW" altLang="en-US" sz="2000" dirty="0" smtClean="0">
                <a:latin typeface="標楷體" panose="03000509000000000000" pitchFamily="65" charset="-120"/>
                <a:ea typeface="標楷體" panose="03000509000000000000" pitchFamily="65" charset="-120"/>
              </a:rPr>
              <a:t>捐</a:t>
            </a:r>
            <a:r>
              <a:rPr lang="en-US" altLang="zh-TW" sz="2000" dirty="0" smtClean="0">
                <a:latin typeface="標楷體" panose="03000509000000000000" pitchFamily="65" charset="-120"/>
                <a:ea typeface="標楷體" panose="03000509000000000000" pitchFamily="65" charset="-120"/>
              </a:rPr>
              <a:t>)</a:t>
            </a:r>
            <a:r>
              <a:rPr lang="zh-TW" altLang="en-US" sz="2000" dirty="0" smtClean="0">
                <a:latin typeface="標楷體" panose="03000509000000000000" pitchFamily="65" charset="-120"/>
                <a:ea typeface="標楷體" panose="03000509000000000000" pitchFamily="65" charset="-120"/>
              </a:rPr>
              <a:t>助</a:t>
            </a:r>
            <a:r>
              <a:rPr lang="zh-TW" altLang="en-US" sz="2000" dirty="0">
                <a:latin typeface="標楷體" panose="03000509000000000000" pitchFamily="65" charset="-120"/>
                <a:ea typeface="標楷體" panose="03000509000000000000" pitchFamily="65" charset="-120"/>
              </a:rPr>
              <a:t>及委辦</a:t>
            </a:r>
            <a:r>
              <a:rPr lang="zh-TW" altLang="en-US" sz="2000" dirty="0" smtClean="0">
                <a:latin typeface="標楷體" panose="03000509000000000000" pitchFamily="65" charset="-120"/>
                <a:ea typeface="標楷體" panose="03000509000000000000" pitchFamily="65" charset="-120"/>
              </a:rPr>
              <a:t>計畫</a:t>
            </a:r>
            <a:r>
              <a:rPr lang="zh-TW" altLang="en-US" sz="2000" dirty="0">
                <a:latin typeface="標楷體" panose="03000509000000000000" pitchFamily="65" charset="-120"/>
                <a:ea typeface="標楷體" panose="03000509000000000000" pitchFamily="65" charset="-120"/>
              </a:rPr>
              <a:t>經費編列基準</a:t>
            </a:r>
            <a:r>
              <a:rPr lang="zh-TW" altLang="en-US" sz="2000" dirty="0" smtClean="0">
                <a:latin typeface="標楷體" panose="03000509000000000000" pitchFamily="65" charset="-120"/>
                <a:ea typeface="標楷體" panose="03000509000000000000" pitchFamily="65" charset="-120"/>
              </a:rPr>
              <a:t>表</a:t>
            </a:r>
            <a:r>
              <a:rPr lang="zh-TW" altLang="zh-TW" sz="2000" dirty="0">
                <a:solidFill>
                  <a:schemeClr val="dk1"/>
                </a:solidFill>
                <a:latin typeface="標楷體" panose="03000509000000000000" pitchFamily="65" charset="-120"/>
                <a:ea typeface="標楷體" panose="03000509000000000000" pitchFamily="65" charset="-120"/>
              </a:rPr>
              <a:t>」</a:t>
            </a:r>
            <a:r>
              <a:rPr lang="zh-TW" altLang="en-US" sz="2000" dirty="0" smtClean="0">
                <a:latin typeface="標楷體" panose="03000509000000000000" pitchFamily="65" charset="-120"/>
                <a:ea typeface="標楷體" panose="03000509000000000000" pitchFamily="65" charset="-120"/>
              </a:rPr>
              <a:t>規定</a:t>
            </a:r>
            <a:r>
              <a:rPr lang="zh-TW" altLang="en-US" sz="2000" dirty="0">
                <a:latin typeface="標楷體" panose="03000509000000000000" pitchFamily="65" charset="-120"/>
                <a:ea typeface="標楷體" panose="03000509000000000000" pitchFamily="65" charset="-120"/>
              </a:rPr>
              <a:t>辦理</a:t>
            </a:r>
            <a:r>
              <a:rPr lang="zh-TW" altLang="en-US" sz="2000" dirty="0" smtClean="0">
                <a:latin typeface="標楷體" panose="03000509000000000000" pitchFamily="65" charset="-120"/>
                <a:ea typeface="標楷體" panose="03000509000000000000" pitchFamily="65" charset="-120"/>
              </a:rPr>
              <a:t>。</a:t>
            </a:r>
            <a:endParaRPr lang="en-US" altLang="zh-TW" sz="2000" dirty="0" smtClean="0">
              <a:latin typeface="標楷體" panose="03000509000000000000" pitchFamily="65" charset="-120"/>
              <a:ea typeface="標楷體" panose="03000509000000000000" pitchFamily="65" charset="-120"/>
            </a:endParaRPr>
          </a:p>
          <a:p>
            <a:pPr marL="342900" indent="-342900">
              <a:buFont typeface="Wingdings" panose="05000000000000000000" pitchFamily="2" charset="2"/>
              <a:buChar char="l"/>
            </a:pPr>
            <a:endParaRPr lang="en-US" altLang="zh-CN" sz="2000" dirty="0">
              <a:latin typeface="標楷體" panose="03000509000000000000" pitchFamily="65" charset="-120"/>
              <a:ea typeface="標楷體" panose="03000509000000000000" pitchFamily="65" charset="-120"/>
            </a:endParaRPr>
          </a:p>
          <a:p>
            <a:pPr marL="342900" indent="-342900">
              <a:buFont typeface="Wingdings" panose="05000000000000000000" pitchFamily="2" charset="2"/>
              <a:buChar char="l"/>
            </a:pPr>
            <a:r>
              <a:rPr lang="zh-TW" altLang="en-US" sz="2000" dirty="0" smtClean="0">
                <a:latin typeface="標楷體" panose="03000509000000000000" pitchFamily="65" charset="-120"/>
                <a:ea typeface="標楷體" panose="03000509000000000000" pitchFamily="65" charset="-120"/>
              </a:rPr>
              <a:t>參閱附件</a:t>
            </a:r>
            <a:endParaRPr lang="zh-CN" altLang="en-US" sz="2000" dirty="0">
              <a:latin typeface="標楷體" panose="03000509000000000000" pitchFamily="65" charset="-120"/>
              <a:ea typeface="標楷體" panose="03000509000000000000" pitchFamily="65" charset="-120"/>
            </a:endParaRPr>
          </a:p>
        </p:txBody>
      </p:sp>
      <p:sp>
        <p:nvSpPr>
          <p:cNvPr id="9" name="橢圓 4"/>
          <p:cNvSpPr txBox="1"/>
          <p:nvPr/>
        </p:nvSpPr>
        <p:spPr>
          <a:xfrm>
            <a:off x="1979712" y="2998457"/>
            <a:ext cx="916512" cy="86715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TW" altLang="en-US" sz="2000" b="1" dirty="0" smtClean="0">
                <a:solidFill>
                  <a:schemeClr val="tx1"/>
                </a:solidFill>
                <a:latin typeface="標楷體" panose="03000509000000000000" pitchFamily="65" charset="-120"/>
                <a:ea typeface="標楷體" panose="03000509000000000000" pitchFamily="65" charset="-120"/>
                <a:hlinkClick r:id="rId2" action="ppaction://hlinkfile"/>
              </a:rPr>
              <a:t>連結</a:t>
            </a:r>
            <a:endParaRPr lang="zh-CN" altLang="en-US" sz="2000" kern="1200" dirty="0">
              <a:solidFill>
                <a:schemeClr val="tx1"/>
              </a:solidFill>
              <a:latin typeface="標楷體" panose="03000509000000000000" pitchFamily="65" charset="-120"/>
              <a:ea typeface="標楷體" panose="03000509000000000000" pitchFamily="65" charset="-12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2339752" y="1273324"/>
            <a:ext cx="5616624" cy="1200329"/>
          </a:xfrm>
          <a:prstGeom prst="rect">
            <a:avLst/>
          </a:prstGeom>
          <a:noFill/>
        </p:spPr>
        <p:txBody>
          <a:bodyPr wrap="square" rtlCol="0">
            <a:spAutoFit/>
          </a:bodyPr>
          <a:lstStyle/>
          <a:p>
            <a:r>
              <a:rPr lang="zh-TW" altLang="en-US" sz="7200" b="1" dirty="0">
                <a:solidFill>
                  <a:srgbClr val="FFC000"/>
                </a:solidFill>
                <a:latin typeface="標楷體" panose="03000509000000000000" pitchFamily="65" charset="-120"/>
                <a:ea typeface="標楷體" panose="03000509000000000000" pitchFamily="65" charset="-120"/>
              </a:rPr>
              <a:t>謝謝聆聽</a:t>
            </a:r>
            <a:endParaRPr lang="zh-CN" altLang="en-US" sz="13800" b="1" dirty="0">
              <a:solidFill>
                <a:srgbClr val="FFC000"/>
              </a:solidFill>
              <a:latin typeface="標楷體" panose="03000509000000000000" pitchFamily="65" charset="-120"/>
              <a:ea typeface="標楷體" panose="03000509000000000000" pitchFamily="65" charset="-120"/>
            </a:endParaRPr>
          </a:p>
        </p:txBody>
      </p:sp>
      <p:sp>
        <p:nvSpPr>
          <p:cNvPr id="6" name="矩形 5"/>
          <p:cNvSpPr/>
          <p:nvPr/>
        </p:nvSpPr>
        <p:spPr>
          <a:xfrm>
            <a:off x="2195736" y="5377780"/>
            <a:ext cx="661956" cy="230832"/>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p>
          <a:p>
            <a:pPr lvl="0"/>
            <a:r>
              <a:rPr lang="en-US" altLang="zh-CN" sz="100" dirty="0">
                <a:solidFill>
                  <a:schemeClr val="bg1"/>
                </a:solidFill>
              </a:rPr>
              <a:t> </a:t>
            </a:r>
            <a:endParaRPr lang="zh-CN" altLang="en-US" sz="100" dirty="0">
              <a:solidFill>
                <a:schemeClr val="bg1"/>
              </a:solidFill>
            </a:endParaRPr>
          </a:p>
        </p:txBody>
      </p:sp>
    </p:spTree>
    <p:extLst>
      <p:ext uri="{BB962C8B-B14F-4D97-AF65-F5344CB8AC3E}">
        <p14:creationId xmlns:p14="http://schemas.microsoft.com/office/powerpoint/2010/main" val="17069950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2"/>
          <p:cNvSpPr/>
          <p:nvPr/>
        </p:nvSpPr>
        <p:spPr>
          <a:xfrm>
            <a:off x="467544" y="481236"/>
            <a:ext cx="7416824" cy="79208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p>
        </p:txBody>
      </p:sp>
      <p:sp>
        <p:nvSpPr>
          <p:cNvPr id="5" name="TextBox 4"/>
          <p:cNvSpPr txBox="1"/>
          <p:nvPr/>
        </p:nvSpPr>
        <p:spPr>
          <a:xfrm>
            <a:off x="467544" y="534080"/>
            <a:ext cx="6120680" cy="540000"/>
          </a:xfrm>
          <a:prstGeom prst="rect">
            <a:avLst/>
          </a:prstGeom>
          <a:noFill/>
        </p:spPr>
        <p:txBody>
          <a:bodyPr wrap="square" rtlCol="0">
            <a:spAutoFit/>
          </a:bodyPr>
          <a:lstStyle/>
          <a:p>
            <a:r>
              <a:rPr lang="zh-TW" altLang="en-US" sz="2800" dirty="0">
                <a:latin typeface="標楷體" panose="03000509000000000000" pitchFamily="65" charset="-120"/>
                <a:ea typeface="標楷體" panose="03000509000000000000" pitchFamily="65" charset="-120"/>
              </a:rPr>
              <a:t>一、計畫申請、研擬、核定</a:t>
            </a:r>
            <a:r>
              <a:rPr lang="zh-TW" altLang="en-US" sz="2800" dirty="0" smtClean="0">
                <a:latin typeface="標楷體" panose="03000509000000000000" pitchFamily="65" charset="-120"/>
                <a:ea typeface="標楷體" panose="03000509000000000000" pitchFamily="65" charset="-120"/>
              </a:rPr>
              <a:t>及</a:t>
            </a:r>
            <a:r>
              <a:rPr lang="zh-TW" altLang="en-US" sz="2800" dirty="0">
                <a:latin typeface="標楷體" panose="03000509000000000000" pitchFamily="65" charset="-120"/>
                <a:ea typeface="標楷體" panose="03000509000000000000" pitchFamily="65" charset="-120"/>
              </a:rPr>
              <a:t>撥付</a:t>
            </a:r>
            <a:endParaRPr lang="zh-CN" altLang="en-US" sz="3200" b="1" dirty="0">
              <a:solidFill>
                <a:schemeClr val="tx1">
                  <a:lumMod val="85000"/>
                  <a:lumOff val="15000"/>
                </a:schemeClr>
              </a:solidFill>
              <a:latin typeface="標楷體" panose="03000509000000000000" pitchFamily="65" charset="-120"/>
              <a:ea typeface="標楷體" panose="03000509000000000000" pitchFamily="65" charset="-120"/>
            </a:endParaRPr>
          </a:p>
        </p:txBody>
      </p:sp>
      <p:sp>
        <p:nvSpPr>
          <p:cNvPr id="8" name="TextBox 4"/>
          <p:cNvSpPr txBox="1"/>
          <p:nvPr/>
        </p:nvSpPr>
        <p:spPr>
          <a:xfrm>
            <a:off x="395536" y="1273324"/>
            <a:ext cx="8352928" cy="3847207"/>
          </a:xfrm>
          <a:prstGeom prst="rect">
            <a:avLst/>
          </a:prstGeom>
          <a:noFill/>
        </p:spPr>
        <p:txBody>
          <a:bodyPr wrap="square" rtlCol="0">
            <a:spAutoFit/>
          </a:bodyPr>
          <a:lstStyle/>
          <a:p>
            <a:r>
              <a:rPr lang="en-US" altLang="zh-TW" sz="2800" b="1" dirty="0">
                <a:latin typeface="標楷體" panose="03000509000000000000" pitchFamily="65" charset="-120"/>
                <a:ea typeface="標楷體" panose="03000509000000000000" pitchFamily="65" charset="-120"/>
              </a:rPr>
              <a:t>[</a:t>
            </a:r>
            <a:r>
              <a:rPr lang="zh-TW" altLang="en-US" sz="2800" b="1" dirty="0">
                <a:latin typeface="標楷體" panose="03000509000000000000" pitchFamily="65" charset="-120"/>
                <a:ea typeface="標楷體" panose="03000509000000000000" pitchFamily="65" charset="-120"/>
              </a:rPr>
              <a:t>申請、研擬</a:t>
            </a:r>
            <a:r>
              <a:rPr lang="en-US" altLang="zh-TW" sz="2800" b="1" dirty="0">
                <a:latin typeface="標楷體" panose="03000509000000000000" pitchFamily="65" charset="-120"/>
                <a:ea typeface="標楷體" panose="03000509000000000000" pitchFamily="65" charset="-120"/>
              </a:rPr>
              <a:t>]</a:t>
            </a:r>
          </a:p>
          <a:p>
            <a:pPr marL="342900" indent="-342900">
              <a:buFont typeface="Wingdings" panose="05000000000000000000" pitchFamily="2" charset="2"/>
              <a:buChar char="l"/>
            </a:pPr>
            <a:r>
              <a:rPr lang="zh-TW" altLang="en-US" sz="2400" dirty="0" smtClean="0">
                <a:latin typeface="標楷體" panose="03000509000000000000" pitchFamily="65" charset="-120"/>
                <a:ea typeface="標楷體" panose="03000509000000000000" pitchFamily="65" charset="-120"/>
              </a:rPr>
              <a:t>申請</a:t>
            </a:r>
            <a:r>
              <a:rPr lang="zh-TW" altLang="en-US" sz="2400" dirty="0">
                <a:latin typeface="標楷體" panose="03000509000000000000" pitchFamily="65" charset="-120"/>
                <a:ea typeface="標楷體" panose="03000509000000000000" pitchFamily="65" charset="-120"/>
              </a:rPr>
              <a:t>補助計畫，下列經費不予補助</a:t>
            </a:r>
            <a:r>
              <a:rPr lang="zh-TW" altLang="en-US" sz="2400" dirty="0" smtClean="0">
                <a:latin typeface="標楷體" panose="03000509000000000000" pitchFamily="65" charset="-120"/>
                <a:ea typeface="標楷體" panose="03000509000000000000" pitchFamily="65" charset="-120"/>
              </a:rPr>
              <a:t>：</a:t>
            </a:r>
            <a:endParaRPr lang="en-US" altLang="zh-TW" sz="2400" dirty="0" smtClean="0">
              <a:latin typeface="標楷體" panose="03000509000000000000" pitchFamily="65" charset="-120"/>
              <a:ea typeface="標楷體" panose="03000509000000000000" pitchFamily="65" charset="-120"/>
            </a:endParaRPr>
          </a:p>
          <a:p>
            <a:pPr marL="800100" lvl="1" indent="-342900">
              <a:buFont typeface="Wingdings" panose="05000000000000000000" pitchFamily="2" charset="2"/>
              <a:buChar char="l"/>
            </a:pPr>
            <a:r>
              <a:rPr lang="zh-TW" altLang="en-US" sz="2400" dirty="0" smtClean="0">
                <a:latin typeface="標楷體" panose="03000509000000000000" pitchFamily="65" charset="-120"/>
                <a:ea typeface="標楷體" panose="03000509000000000000" pitchFamily="65" charset="-120"/>
              </a:rPr>
              <a:t>人事費：但</a:t>
            </a:r>
            <a:r>
              <a:rPr lang="zh-TW" altLang="en-US" sz="2400" dirty="0">
                <a:latin typeface="標楷體" panose="03000509000000000000" pitchFamily="65" charset="-120"/>
                <a:ea typeface="標楷體" panose="03000509000000000000" pitchFamily="65" charset="-120"/>
              </a:rPr>
              <a:t>因特殊需要，</a:t>
            </a:r>
            <a:r>
              <a:rPr lang="zh-TW" altLang="en-US" sz="2400" dirty="0" smtClean="0">
                <a:latin typeface="標楷體" panose="03000509000000000000" pitchFamily="65" charset="-120"/>
                <a:ea typeface="標楷體" panose="03000509000000000000" pitchFamily="65" charset="-120"/>
              </a:rPr>
              <a:t>經</a:t>
            </a:r>
            <a:r>
              <a:rPr lang="zh-TW" altLang="en-US" sz="2400" dirty="0">
                <a:latin typeface="標楷體" panose="03000509000000000000" pitchFamily="65" charset="-120"/>
                <a:ea typeface="標楷體" panose="03000509000000000000" pitchFamily="65" charset="-120"/>
              </a:rPr>
              <a:t>教育</a:t>
            </a:r>
            <a:r>
              <a:rPr lang="zh-TW" altLang="en-US" sz="2400" dirty="0" smtClean="0">
                <a:latin typeface="標楷體" panose="03000509000000000000" pitchFamily="65" charset="-120"/>
                <a:ea typeface="標楷體" panose="03000509000000000000" pitchFamily="65" charset="-120"/>
              </a:rPr>
              <a:t>部</a:t>
            </a:r>
            <a:r>
              <a:rPr lang="zh-TW" altLang="en-US" sz="2400" dirty="0">
                <a:latin typeface="標楷體" panose="03000509000000000000" pitchFamily="65" charset="-120"/>
                <a:ea typeface="標楷體" panose="03000509000000000000" pitchFamily="65" charset="-120"/>
              </a:rPr>
              <a:t>同意者，不在此限</a:t>
            </a:r>
            <a:r>
              <a:rPr lang="zh-TW" altLang="en-US" sz="2400" dirty="0" smtClean="0">
                <a:latin typeface="標楷體" panose="03000509000000000000" pitchFamily="65" charset="-120"/>
                <a:ea typeface="標楷體" panose="03000509000000000000" pitchFamily="65" charset="-120"/>
              </a:rPr>
              <a:t>。</a:t>
            </a:r>
            <a:endParaRPr lang="en-US" altLang="zh-TW" sz="2400" dirty="0" smtClean="0">
              <a:latin typeface="標楷體" panose="03000509000000000000" pitchFamily="65" charset="-120"/>
              <a:ea typeface="標楷體" panose="03000509000000000000" pitchFamily="65" charset="-120"/>
            </a:endParaRPr>
          </a:p>
          <a:p>
            <a:pPr marL="800100" lvl="1" indent="-342900">
              <a:buFont typeface="Wingdings" panose="05000000000000000000" pitchFamily="2" charset="2"/>
              <a:buChar char="l"/>
            </a:pPr>
            <a:r>
              <a:rPr lang="zh-TW" altLang="en-US" sz="2400" dirty="0" smtClean="0">
                <a:latin typeface="標楷體" panose="03000509000000000000" pitchFamily="65" charset="-120"/>
                <a:ea typeface="標楷體" panose="03000509000000000000" pitchFamily="65" charset="-120"/>
              </a:rPr>
              <a:t>加班費</a:t>
            </a:r>
            <a:r>
              <a:rPr lang="zh-TW" altLang="en-US" sz="2400" dirty="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如</a:t>
            </a:r>
            <a:r>
              <a:rPr lang="zh-TW" altLang="en-US" sz="2400" dirty="0">
                <a:latin typeface="標楷體" panose="03000509000000000000" pitchFamily="65" charset="-120"/>
                <a:ea typeface="標楷體" panose="03000509000000000000" pitchFamily="65" charset="-120"/>
              </a:rPr>
              <a:t>有延長工作時間者，得由執行單位年度經 費核實支付加班費</a:t>
            </a:r>
            <a:r>
              <a:rPr lang="zh-TW" altLang="en-US" sz="2400" dirty="0" smtClean="0">
                <a:latin typeface="標楷體" panose="03000509000000000000" pitchFamily="65" charset="-120"/>
                <a:ea typeface="標楷體" panose="03000509000000000000" pitchFamily="65" charset="-120"/>
              </a:rPr>
              <a:t>。</a:t>
            </a:r>
            <a:endParaRPr lang="en-US" altLang="zh-TW" sz="2400" dirty="0" smtClean="0">
              <a:latin typeface="標楷體" panose="03000509000000000000" pitchFamily="65" charset="-120"/>
              <a:ea typeface="標楷體" panose="03000509000000000000" pitchFamily="65" charset="-120"/>
            </a:endParaRPr>
          </a:p>
          <a:p>
            <a:pPr marL="800100" lvl="1" indent="-342900">
              <a:buFont typeface="Wingdings" panose="05000000000000000000" pitchFamily="2" charset="2"/>
              <a:buChar char="l"/>
            </a:pPr>
            <a:r>
              <a:rPr lang="zh-TW" altLang="en-US" sz="2400" dirty="0" smtClean="0">
                <a:latin typeface="標楷體" panose="03000509000000000000" pitchFamily="65" charset="-120"/>
                <a:ea typeface="標楷體" panose="03000509000000000000" pitchFamily="65" charset="-120"/>
              </a:rPr>
              <a:t>內部</a:t>
            </a:r>
            <a:r>
              <a:rPr lang="zh-TW" altLang="en-US" sz="2400" dirty="0">
                <a:latin typeface="標楷體" panose="03000509000000000000" pitchFamily="65" charset="-120"/>
                <a:ea typeface="標楷體" panose="03000509000000000000" pitchFamily="65" charset="-120"/>
              </a:rPr>
              <a:t>場地</a:t>
            </a:r>
            <a:r>
              <a:rPr lang="zh-TW" altLang="en-US" sz="2400" dirty="0" smtClean="0">
                <a:latin typeface="標楷體" panose="03000509000000000000" pitchFamily="65" charset="-120"/>
                <a:ea typeface="標楷體" panose="03000509000000000000" pitchFamily="65" charset="-120"/>
              </a:rPr>
              <a:t>使用費</a:t>
            </a:r>
            <a:r>
              <a:rPr lang="zh-TW" altLang="en-US" sz="2400" dirty="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但</a:t>
            </a:r>
            <a:r>
              <a:rPr lang="zh-TW" altLang="en-US" sz="2400" dirty="0">
                <a:latin typeface="標楷體" panose="03000509000000000000" pitchFamily="65" charset="-120"/>
                <a:ea typeface="標楷體" panose="03000509000000000000" pitchFamily="65" charset="-120"/>
              </a:rPr>
              <a:t>因特殊需要，</a:t>
            </a:r>
            <a:r>
              <a:rPr lang="zh-TW" altLang="en-US" sz="2400" dirty="0" smtClean="0">
                <a:latin typeface="標楷體" panose="03000509000000000000" pitchFamily="65" charset="-120"/>
                <a:ea typeface="標楷體" panose="03000509000000000000" pitchFamily="65" charset="-120"/>
              </a:rPr>
              <a:t>經教育部</a:t>
            </a:r>
            <a:r>
              <a:rPr lang="zh-TW" altLang="en-US" sz="2400" dirty="0">
                <a:latin typeface="標楷體" panose="03000509000000000000" pitchFamily="65" charset="-120"/>
                <a:ea typeface="標楷體" panose="03000509000000000000" pitchFamily="65" charset="-120"/>
              </a:rPr>
              <a:t>同意</a:t>
            </a:r>
            <a:r>
              <a:rPr lang="zh-TW" altLang="en-US" sz="2400" dirty="0" smtClean="0">
                <a:latin typeface="標楷體" panose="03000509000000000000" pitchFamily="65" charset="-120"/>
                <a:ea typeface="標楷體" panose="03000509000000000000" pitchFamily="65" charset="-120"/>
              </a:rPr>
              <a:t>者，不在</a:t>
            </a:r>
            <a:r>
              <a:rPr lang="zh-TW" altLang="en-US" sz="2400" dirty="0">
                <a:latin typeface="標楷體" panose="03000509000000000000" pitchFamily="65" charset="-120"/>
                <a:ea typeface="標楷體" panose="03000509000000000000" pitchFamily="65" charset="-120"/>
              </a:rPr>
              <a:t>此限。 </a:t>
            </a:r>
            <a:endParaRPr lang="en-US" altLang="zh-TW" sz="2400" dirty="0" smtClean="0">
              <a:latin typeface="標楷體" panose="03000509000000000000" pitchFamily="65" charset="-120"/>
              <a:ea typeface="標楷體" panose="03000509000000000000" pitchFamily="65" charset="-120"/>
            </a:endParaRPr>
          </a:p>
          <a:p>
            <a:pPr marL="800100" lvl="1" indent="-342900">
              <a:buFont typeface="Wingdings" panose="05000000000000000000" pitchFamily="2" charset="2"/>
              <a:buChar char="l"/>
            </a:pPr>
            <a:r>
              <a:rPr lang="zh-TW" altLang="en-US" sz="2400" dirty="0" smtClean="0">
                <a:latin typeface="標楷體" panose="03000509000000000000" pitchFamily="65" charset="-120"/>
                <a:ea typeface="標楷體" panose="03000509000000000000" pitchFamily="65" charset="-120"/>
              </a:rPr>
              <a:t>行政管理費</a:t>
            </a:r>
            <a:r>
              <a:rPr lang="zh-TW" altLang="en-US" sz="2400" dirty="0">
                <a:latin typeface="標楷體" panose="03000509000000000000" pitchFamily="65" charset="-120"/>
                <a:ea typeface="標楷體" panose="03000509000000000000" pitchFamily="65" charset="-120"/>
              </a:rPr>
              <a:t>：</a:t>
            </a:r>
            <a:r>
              <a:rPr lang="zh-TW" altLang="en-US" sz="2400" dirty="0" smtClean="0">
                <a:latin typeface="標楷體" panose="03000509000000000000" pitchFamily="65" charset="-120"/>
                <a:ea typeface="標楷體" panose="03000509000000000000" pitchFamily="65" charset="-120"/>
              </a:rPr>
              <a:t>包括</a:t>
            </a:r>
            <a:r>
              <a:rPr lang="zh-TW" altLang="en-US" sz="2400" dirty="0">
                <a:latin typeface="標楷體" panose="03000509000000000000" pitchFamily="65" charset="-120"/>
                <a:ea typeface="標楷體" panose="03000509000000000000" pitchFamily="65" charset="-120"/>
              </a:rPr>
              <a:t>執行單位內部之水電費、電話費、 燃料費及設備維護等費用。但因</a:t>
            </a:r>
            <a:r>
              <a:rPr lang="zh-TW" altLang="en-US" sz="2400" dirty="0" smtClean="0">
                <a:latin typeface="標楷體" panose="03000509000000000000" pitchFamily="65" charset="-120"/>
                <a:ea typeface="標楷體" panose="03000509000000000000" pitchFamily="65" charset="-120"/>
              </a:rPr>
              <a:t>配合</a:t>
            </a:r>
            <a:r>
              <a:rPr lang="zh-TW" altLang="en-US" sz="2400" dirty="0">
                <a:latin typeface="標楷體" panose="03000509000000000000" pitchFamily="65" charset="-120"/>
                <a:ea typeface="標楷體" panose="03000509000000000000" pitchFamily="65" charset="-120"/>
              </a:rPr>
              <a:t>教育</a:t>
            </a:r>
            <a:r>
              <a:rPr lang="zh-TW" altLang="en-US" sz="2400" dirty="0" smtClean="0">
                <a:latin typeface="標楷體" panose="03000509000000000000" pitchFamily="65" charset="-120"/>
                <a:ea typeface="標楷體" panose="03000509000000000000" pitchFamily="65" charset="-120"/>
              </a:rPr>
              <a:t>部</a:t>
            </a:r>
            <a:r>
              <a:rPr lang="zh-TW" altLang="en-US" sz="2400" dirty="0">
                <a:latin typeface="標楷體" panose="03000509000000000000" pitchFamily="65" charset="-120"/>
                <a:ea typeface="標楷體" panose="03000509000000000000" pitchFamily="65" charset="-120"/>
              </a:rPr>
              <a:t>政策需要者， 不在此限。</a:t>
            </a:r>
            <a:endParaRPr lang="zh-CN" altLang="en-US" sz="2400" b="1"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1367694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2"/>
          <p:cNvSpPr/>
          <p:nvPr/>
        </p:nvSpPr>
        <p:spPr>
          <a:xfrm>
            <a:off x="467544" y="481236"/>
            <a:ext cx="7416824" cy="79208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p>
        </p:txBody>
      </p:sp>
      <p:sp>
        <p:nvSpPr>
          <p:cNvPr id="5" name="TextBox 4"/>
          <p:cNvSpPr txBox="1"/>
          <p:nvPr/>
        </p:nvSpPr>
        <p:spPr>
          <a:xfrm>
            <a:off x="467544" y="615670"/>
            <a:ext cx="6120680" cy="540000"/>
          </a:xfrm>
          <a:prstGeom prst="rect">
            <a:avLst/>
          </a:prstGeom>
          <a:noFill/>
        </p:spPr>
        <p:txBody>
          <a:bodyPr wrap="square" rtlCol="0" anchor="ctr" anchorCtr="0">
            <a:spAutoFit/>
          </a:bodyPr>
          <a:lstStyle/>
          <a:p>
            <a:r>
              <a:rPr lang="zh-TW" altLang="en-US" sz="2800" dirty="0">
                <a:latin typeface="標楷體" panose="03000509000000000000" pitchFamily="65" charset="-120"/>
                <a:ea typeface="標楷體" panose="03000509000000000000" pitchFamily="65" charset="-120"/>
              </a:rPr>
              <a:t>一、計畫申請、研擬、核定及撥付</a:t>
            </a:r>
            <a:endParaRPr lang="zh-CN" altLang="en-US" sz="3200" b="1" dirty="0">
              <a:solidFill>
                <a:schemeClr val="tx1">
                  <a:lumMod val="85000"/>
                  <a:lumOff val="15000"/>
                </a:schemeClr>
              </a:solidFill>
              <a:latin typeface="標楷體" panose="03000509000000000000" pitchFamily="65" charset="-120"/>
              <a:ea typeface="標楷體" panose="03000509000000000000" pitchFamily="65" charset="-120"/>
            </a:endParaRPr>
          </a:p>
        </p:txBody>
      </p:sp>
      <p:sp>
        <p:nvSpPr>
          <p:cNvPr id="3" name="矩形 2"/>
          <p:cNvSpPr/>
          <p:nvPr/>
        </p:nvSpPr>
        <p:spPr>
          <a:xfrm>
            <a:off x="647564" y="1417340"/>
            <a:ext cx="7056784" cy="1261884"/>
          </a:xfrm>
          <a:prstGeom prst="rect">
            <a:avLst/>
          </a:prstGeom>
        </p:spPr>
        <p:txBody>
          <a:bodyPr wrap="square">
            <a:spAutoFit/>
          </a:bodyPr>
          <a:lstStyle/>
          <a:p>
            <a:r>
              <a:rPr lang="en-US" altLang="zh-TW" sz="2800" b="1" dirty="0" smtClean="0">
                <a:latin typeface="標楷體" panose="03000509000000000000" pitchFamily="65" charset="-120"/>
                <a:ea typeface="標楷體" panose="03000509000000000000" pitchFamily="65" charset="-120"/>
              </a:rPr>
              <a:t>[</a:t>
            </a:r>
            <a:r>
              <a:rPr lang="zh-TW" altLang="en-US" sz="2800" b="1" dirty="0" smtClean="0">
                <a:latin typeface="標楷體" panose="03000509000000000000" pitchFamily="65" charset="-120"/>
                <a:ea typeface="標楷體" panose="03000509000000000000" pitchFamily="65" charset="-120"/>
              </a:rPr>
              <a:t>核定</a:t>
            </a:r>
            <a:r>
              <a:rPr lang="en-US" altLang="zh-TW" sz="2800" b="1" dirty="0" smtClean="0">
                <a:latin typeface="標楷體" panose="03000509000000000000" pitchFamily="65" charset="-120"/>
                <a:ea typeface="標楷體" panose="03000509000000000000" pitchFamily="65" charset="-120"/>
              </a:rPr>
              <a:t>]</a:t>
            </a:r>
          </a:p>
          <a:p>
            <a:endParaRPr lang="en-US" altLang="zh-TW" sz="2800" b="1" dirty="0">
              <a:latin typeface="標楷體" panose="03000509000000000000" pitchFamily="65" charset="-120"/>
              <a:ea typeface="標楷體" panose="03000509000000000000" pitchFamily="65" charset="-120"/>
            </a:endParaRPr>
          </a:p>
          <a:p>
            <a:r>
              <a:rPr lang="zh-TW" altLang="en-US" sz="2000" dirty="0">
                <a:latin typeface="標楷體" panose="03000509000000000000" pitchFamily="65" charset="-120"/>
                <a:ea typeface="標楷體" panose="03000509000000000000" pitchFamily="65" charset="-120"/>
                <a:hlinkClick r:id="rId2" action="ppaction://hlinkfile"/>
              </a:rPr>
              <a:t>附件</a:t>
            </a:r>
            <a:r>
              <a:rPr lang="en-US" altLang="zh-TW" sz="2000" dirty="0">
                <a:latin typeface="標楷體" panose="03000509000000000000" pitchFamily="65" charset="-120"/>
                <a:ea typeface="標楷體" panose="03000509000000000000" pitchFamily="65" charset="-120"/>
                <a:hlinkClick r:id="rId2" action="ppaction://hlinkfile"/>
              </a:rPr>
              <a:t>1-1-</a:t>
            </a:r>
            <a:r>
              <a:rPr lang="zh-TW" altLang="en-US" sz="2000" dirty="0">
                <a:latin typeface="標楷體" panose="03000509000000000000" pitchFamily="65" charset="-120"/>
                <a:ea typeface="標楷體" panose="03000509000000000000" pitchFamily="65" charset="-120"/>
                <a:hlinkClick r:id="rId2" action="ppaction://hlinkfile"/>
              </a:rPr>
              <a:t>教育部補</a:t>
            </a:r>
            <a:r>
              <a:rPr lang="en-US" altLang="zh-TW" sz="2000" dirty="0">
                <a:latin typeface="標楷體" panose="03000509000000000000" pitchFamily="65" charset="-120"/>
                <a:ea typeface="標楷體" panose="03000509000000000000" pitchFamily="65" charset="-120"/>
                <a:hlinkClick r:id="rId2" action="ppaction://hlinkfile"/>
              </a:rPr>
              <a:t>(</a:t>
            </a:r>
            <a:r>
              <a:rPr lang="zh-TW" altLang="en-US" sz="2000" dirty="0">
                <a:latin typeface="標楷體" panose="03000509000000000000" pitchFamily="65" charset="-120"/>
                <a:ea typeface="標楷體" panose="03000509000000000000" pitchFamily="65" charset="-120"/>
                <a:hlinkClick r:id="rId2" action="ppaction://hlinkfile"/>
              </a:rPr>
              <a:t>捐</a:t>
            </a:r>
            <a:r>
              <a:rPr lang="en-US" altLang="zh-TW" sz="2000" dirty="0">
                <a:latin typeface="標楷體" panose="03000509000000000000" pitchFamily="65" charset="-120"/>
                <a:ea typeface="標楷體" panose="03000509000000000000" pitchFamily="65" charset="-120"/>
                <a:hlinkClick r:id="rId2" action="ppaction://hlinkfile"/>
              </a:rPr>
              <a:t>)</a:t>
            </a:r>
            <a:r>
              <a:rPr lang="zh-TW" altLang="en-US" sz="2000" dirty="0">
                <a:latin typeface="標楷體" panose="03000509000000000000" pitchFamily="65" charset="-120"/>
                <a:ea typeface="標楷體" panose="03000509000000000000" pitchFamily="65" charset="-120"/>
                <a:hlinkClick r:id="rId2" action="ppaction://hlinkfile"/>
              </a:rPr>
              <a:t>助計畫項目經費表</a:t>
            </a:r>
            <a:r>
              <a:rPr lang="en-US" altLang="zh-TW" sz="2000" dirty="0">
                <a:latin typeface="標楷體" panose="03000509000000000000" pitchFamily="65" charset="-120"/>
                <a:ea typeface="標楷體" panose="03000509000000000000" pitchFamily="65" charset="-120"/>
                <a:hlinkClick r:id="rId2" action="ppaction://hlinkfile"/>
              </a:rPr>
              <a:t>(</a:t>
            </a:r>
            <a:r>
              <a:rPr lang="zh-TW" altLang="en-US" sz="2000" dirty="0">
                <a:latin typeface="標楷體" panose="03000509000000000000" pitchFamily="65" charset="-120"/>
                <a:ea typeface="標楷體" panose="03000509000000000000" pitchFamily="65" charset="-120"/>
                <a:hlinkClick r:id="rId2" action="ppaction://hlinkfile"/>
              </a:rPr>
              <a:t>非民間團體</a:t>
            </a:r>
            <a:r>
              <a:rPr lang="en-US" altLang="zh-TW" sz="2000" dirty="0">
                <a:latin typeface="標楷體" panose="03000509000000000000" pitchFamily="65" charset="-120"/>
                <a:ea typeface="標楷體" panose="03000509000000000000" pitchFamily="65" charset="-120"/>
                <a:hlinkClick r:id="rId2" action="ppaction://hlinkfile"/>
              </a:rPr>
              <a:t>)</a:t>
            </a:r>
            <a:endParaRPr lang="en-US" altLang="zh-TW" sz="3200" b="1"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8621344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2"/>
          <p:cNvSpPr/>
          <p:nvPr/>
        </p:nvSpPr>
        <p:spPr>
          <a:xfrm>
            <a:off x="467544" y="337220"/>
            <a:ext cx="7416824" cy="79208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p>
        </p:txBody>
      </p:sp>
      <p:sp>
        <p:nvSpPr>
          <p:cNvPr id="5" name="TextBox 4"/>
          <p:cNvSpPr txBox="1"/>
          <p:nvPr/>
        </p:nvSpPr>
        <p:spPr>
          <a:xfrm>
            <a:off x="502495" y="462072"/>
            <a:ext cx="6120680" cy="523220"/>
          </a:xfrm>
          <a:prstGeom prst="rect">
            <a:avLst/>
          </a:prstGeom>
          <a:noFill/>
        </p:spPr>
        <p:txBody>
          <a:bodyPr wrap="square" rtlCol="0">
            <a:spAutoFit/>
          </a:bodyPr>
          <a:lstStyle/>
          <a:p>
            <a:r>
              <a:rPr lang="zh-TW" altLang="en-US" sz="2800" dirty="0">
                <a:latin typeface="標楷體" panose="03000509000000000000" pitchFamily="65" charset="-120"/>
                <a:ea typeface="標楷體" panose="03000509000000000000" pitchFamily="65" charset="-120"/>
              </a:rPr>
              <a:t>一、計畫申請、研擬、核定及撥付</a:t>
            </a:r>
            <a:endParaRPr lang="zh-CN" altLang="en-US" sz="3200" b="1" dirty="0">
              <a:solidFill>
                <a:schemeClr val="tx1">
                  <a:lumMod val="85000"/>
                  <a:lumOff val="15000"/>
                </a:schemeClr>
              </a:solidFill>
              <a:latin typeface="標楷體" panose="03000509000000000000" pitchFamily="65" charset="-120"/>
              <a:ea typeface="標楷體" panose="03000509000000000000" pitchFamily="65" charset="-120"/>
            </a:endParaRPr>
          </a:p>
        </p:txBody>
      </p:sp>
      <p:graphicFrame>
        <p:nvGraphicFramePr>
          <p:cNvPr id="7" name="表格 6"/>
          <p:cNvGraphicFramePr>
            <a:graphicFrameLocks noGrp="1"/>
          </p:cNvGraphicFramePr>
          <p:nvPr>
            <p:extLst>
              <p:ext uri="{D42A27DB-BD31-4B8C-83A1-F6EECF244321}">
                <p14:modId xmlns:p14="http://schemas.microsoft.com/office/powerpoint/2010/main" val="1226873261"/>
              </p:ext>
            </p:extLst>
          </p:nvPr>
        </p:nvGraphicFramePr>
        <p:xfrm>
          <a:off x="510755" y="1640140"/>
          <a:ext cx="8424936" cy="2657520"/>
        </p:xfrm>
        <a:graphic>
          <a:graphicData uri="http://schemas.openxmlformats.org/drawingml/2006/table">
            <a:tbl>
              <a:tblPr firstRow="1" bandRow="1">
                <a:tableStyleId>{16D9F66E-5EB9-4882-86FB-DCBF35E3C3E4}</a:tableStyleId>
              </a:tblPr>
              <a:tblGrid>
                <a:gridCol w="3842953">
                  <a:extLst>
                    <a:ext uri="{9D8B030D-6E8A-4147-A177-3AD203B41FA5}">
                      <a16:colId xmlns:a16="http://schemas.microsoft.com/office/drawing/2014/main" val="4130636557"/>
                    </a:ext>
                  </a:extLst>
                </a:gridCol>
                <a:gridCol w="4581983">
                  <a:extLst>
                    <a:ext uri="{9D8B030D-6E8A-4147-A177-3AD203B41FA5}">
                      <a16:colId xmlns:a16="http://schemas.microsoft.com/office/drawing/2014/main" val="2385079415"/>
                    </a:ext>
                  </a:extLst>
                </a:gridCol>
              </a:tblGrid>
              <a:tr h="414731">
                <a:tc>
                  <a:txBody>
                    <a:bodyPr/>
                    <a:lstStyle/>
                    <a:p>
                      <a:r>
                        <a:rPr lang="zh-TW" altLang="en-US" dirty="0" smtClean="0">
                          <a:latin typeface="標楷體" panose="03000509000000000000" pitchFamily="65" charset="-120"/>
                          <a:ea typeface="標楷體" panose="03000509000000000000" pitchFamily="65" charset="-120"/>
                        </a:rPr>
                        <a:t>金額</a:t>
                      </a:r>
                      <a:endParaRPr lang="zh-TW" altLang="en-US" dirty="0">
                        <a:latin typeface="標楷體" panose="03000509000000000000" pitchFamily="65" charset="-120"/>
                        <a:ea typeface="標楷體" panose="03000509000000000000" pitchFamily="65" charset="-120"/>
                      </a:endParaRPr>
                    </a:p>
                  </a:txBody>
                  <a:tcPr/>
                </a:tc>
                <a:tc>
                  <a:txBody>
                    <a:bodyPr/>
                    <a:lstStyle/>
                    <a:p>
                      <a:r>
                        <a:rPr lang="zh-TW" altLang="en-US" dirty="0" smtClean="0">
                          <a:latin typeface="標楷體" panose="03000509000000000000" pitchFamily="65" charset="-120"/>
                          <a:ea typeface="標楷體" panose="03000509000000000000" pitchFamily="65" charset="-120"/>
                        </a:rPr>
                        <a:t>撥付原則</a:t>
                      </a:r>
                      <a:endParaRPr lang="zh-TW" altLang="en-US" dirty="0">
                        <a:latin typeface="標楷體" panose="03000509000000000000" pitchFamily="65" charset="-120"/>
                        <a:ea typeface="標楷體" panose="03000509000000000000" pitchFamily="65" charset="-120"/>
                      </a:endParaRPr>
                    </a:p>
                  </a:txBody>
                  <a:tcPr/>
                </a:tc>
                <a:extLst>
                  <a:ext uri="{0D108BD9-81ED-4DB2-BD59-A6C34878D82A}">
                    <a16:rowId xmlns:a16="http://schemas.microsoft.com/office/drawing/2014/main" val="3378649464"/>
                  </a:ext>
                </a:extLst>
              </a:tr>
              <a:tr h="521373">
                <a:tc>
                  <a:txBody>
                    <a:bodyPr/>
                    <a:lstStyle/>
                    <a:p>
                      <a:r>
                        <a:rPr lang="en-US" altLang="zh-TW" dirty="0" smtClean="0">
                          <a:latin typeface="標楷體" panose="03000509000000000000" pitchFamily="65" charset="-120"/>
                          <a:ea typeface="標楷體" panose="03000509000000000000" pitchFamily="65" charset="-120"/>
                        </a:rPr>
                        <a:t>1.</a:t>
                      </a:r>
                      <a:r>
                        <a:rPr lang="zh-TW" altLang="en-US" dirty="0" smtClean="0">
                          <a:latin typeface="標楷體" panose="03000509000000000000" pitchFamily="65" charset="-120"/>
                          <a:ea typeface="標楷體" panose="03000509000000000000" pitchFamily="65" charset="-120"/>
                        </a:rPr>
                        <a:t>四百萬元以下者</a:t>
                      </a:r>
                      <a:r>
                        <a:rPr lang="en-US" altLang="zh-TW" dirty="0" smtClean="0">
                          <a:latin typeface="標楷體" panose="03000509000000000000" pitchFamily="65" charset="-120"/>
                          <a:ea typeface="標楷體" panose="03000509000000000000" pitchFamily="65" charset="-120"/>
                        </a:rPr>
                        <a:t>:</a:t>
                      </a:r>
                      <a:endParaRPr lang="zh-TW" altLang="en-US" dirty="0">
                        <a:latin typeface="標楷體" panose="03000509000000000000" pitchFamily="65" charset="-120"/>
                        <a:ea typeface="標楷體" panose="03000509000000000000" pitchFamily="65" charset="-12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dirty="0" smtClean="0">
                          <a:latin typeface="標楷體" panose="03000509000000000000" pitchFamily="65" charset="-120"/>
                          <a:ea typeface="標楷體" panose="03000509000000000000" pitchFamily="65" charset="-120"/>
                        </a:rPr>
                        <a:t>得一次全數撥付</a:t>
                      </a:r>
                      <a:endParaRPr lang="zh-TW" altLang="en-US" sz="1800" dirty="0" smtClean="0">
                        <a:latin typeface="標楷體" panose="03000509000000000000" pitchFamily="65" charset="-120"/>
                        <a:ea typeface="標楷體" panose="03000509000000000000" pitchFamily="65" charset="-120"/>
                        <a:cs typeface="MingLiU_HKSCS"/>
                      </a:endParaRPr>
                    </a:p>
                    <a:p>
                      <a:endParaRPr lang="zh-TW" altLang="en-US" dirty="0">
                        <a:latin typeface="標楷體" panose="03000509000000000000" pitchFamily="65" charset="-120"/>
                        <a:ea typeface="標楷體" panose="03000509000000000000" pitchFamily="65" charset="-120"/>
                      </a:endParaRPr>
                    </a:p>
                  </a:txBody>
                  <a:tcPr/>
                </a:tc>
                <a:extLst>
                  <a:ext uri="{0D108BD9-81ED-4DB2-BD59-A6C34878D82A}">
                    <a16:rowId xmlns:a16="http://schemas.microsoft.com/office/drawing/2014/main" val="2360129458"/>
                  </a:ext>
                </a:extLst>
              </a:tr>
              <a:tr h="601373">
                <a:tc>
                  <a:txBody>
                    <a:bodyPr/>
                    <a:lstStyle/>
                    <a:p>
                      <a:r>
                        <a:rPr lang="en-US" altLang="zh-TW" dirty="0" smtClean="0">
                          <a:latin typeface="標楷體" panose="03000509000000000000" pitchFamily="65" charset="-120"/>
                          <a:ea typeface="標楷體" panose="03000509000000000000" pitchFamily="65" charset="-120"/>
                        </a:rPr>
                        <a:t>2.</a:t>
                      </a:r>
                      <a:r>
                        <a:rPr lang="zh-TW" altLang="en-US" dirty="0" smtClean="0">
                          <a:latin typeface="標楷體" panose="03000509000000000000" pitchFamily="65" charset="-120"/>
                          <a:ea typeface="標楷體" panose="03000509000000000000" pitchFamily="65" charset="-120"/>
                        </a:rPr>
                        <a:t>四百萬元以上至一千萬元以下者</a:t>
                      </a:r>
                      <a:r>
                        <a:rPr lang="en-US" altLang="zh-TW" dirty="0" smtClean="0">
                          <a:latin typeface="標楷體" panose="03000509000000000000" pitchFamily="65" charset="-120"/>
                          <a:ea typeface="標楷體" panose="03000509000000000000" pitchFamily="65" charset="-120"/>
                        </a:rPr>
                        <a:t>:</a:t>
                      </a:r>
                      <a:endParaRPr lang="zh-TW" altLang="en-US" dirty="0">
                        <a:latin typeface="標楷體" panose="03000509000000000000" pitchFamily="65" charset="-120"/>
                        <a:ea typeface="標楷體" panose="03000509000000000000" pitchFamily="65" charset="-120"/>
                      </a:endParaRPr>
                    </a:p>
                  </a:txBody>
                  <a:tcPr/>
                </a:tc>
                <a:tc>
                  <a:txBody>
                    <a:bodyPr/>
                    <a:lstStyle/>
                    <a:p>
                      <a:r>
                        <a:rPr lang="zh-TW" altLang="en-US" sz="1800" dirty="0" smtClean="0">
                          <a:latin typeface="標楷體" panose="03000509000000000000" pitchFamily="65" charset="-120"/>
                          <a:ea typeface="標楷體" panose="03000509000000000000" pitchFamily="65" charset="-120"/>
                        </a:rPr>
                        <a:t>分二期按計畫核定總額之</a:t>
                      </a:r>
                      <a:r>
                        <a:rPr lang="en-US" altLang="zh-TW" sz="1800" dirty="0" smtClean="0">
                          <a:latin typeface="標楷體" panose="03000509000000000000" pitchFamily="65" charset="-120"/>
                          <a:ea typeface="標楷體" panose="03000509000000000000" pitchFamily="65" charset="-120"/>
                        </a:rPr>
                        <a:t>60%</a:t>
                      </a:r>
                      <a:r>
                        <a:rPr lang="zh-TW" altLang="en-US" sz="1800" dirty="0" smtClean="0">
                          <a:latin typeface="標楷體" panose="03000509000000000000" pitchFamily="65" charset="-120"/>
                          <a:ea typeface="標楷體" panose="03000509000000000000" pitchFamily="65" charset="-120"/>
                        </a:rPr>
                        <a:t>及</a:t>
                      </a:r>
                      <a:r>
                        <a:rPr lang="en-US" altLang="zh-TW" sz="1800" dirty="0" smtClean="0">
                          <a:latin typeface="標楷體" panose="03000509000000000000" pitchFamily="65" charset="-120"/>
                          <a:ea typeface="標楷體" panose="03000509000000000000" pitchFamily="65" charset="-120"/>
                        </a:rPr>
                        <a:t>40%</a:t>
                      </a:r>
                      <a:r>
                        <a:rPr lang="zh-TW" altLang="en-US" sz="1800" dirty="0" smtClean="0">
                          <a:latin typeface="標楷體" panose="03000509000000000000" pitchFamily="65" charset="-120"/>
                          <a:ea typeface="標楷體" panose="03000509000000000000" pitchFamily="65" charset="-120"/>
                        </a:rPr>
                        <a:t>撥付</a:t>
                      </a:r>
                      <a:endParaRPr lang="zh-TW" altLang="en-US" dirty="0">
                        <a:latin typeface="標楷體" panose="03000509000000000000" pitchFamily="65" charset="-120"/>
                        <a:ea typeface="標楷體" panose="03000509000000000000" pitchFamily="65" charset="-120"/>
                      </a:endParaRPr>
                    </a:p>
                  </a:txBody>
                  <a:tcPr/>
                </a:tc>
                <a:extLst>
                  <a:ext uri="{0D108BD9-81ED-4DB2-BD59-A6C34878D82A}">
                    <a16:rowId xmlns:a16="http://schemas.microsoft.com/office/drawing/2014/main" val="420800627"/>
                  </a:ext>
                </a:extLst>
              </a:tr>
              <a:tr h="1001336">
                <a:tc>
                  <a:txBody>
                    <a:bodyPr/>
                    <a:lstStyle/>
                    <a:p>
                      <a:r>
                        <a:rPr lang="en-US" altLang="zh-TW" dirty="0" smtClean="0">
                          <a:latin typeface="標楷體" panose="03000509000000000000" pitchFamily="65" charset="-120"/>
                          <a:ea typeface="標楷體" panose="03000509000000000000" pitchFamily="65" charset="-120"/>
                        </a:rPr>
                        <a:t>3.</a:t>
                      </a:r>
                      <a:r>
                        <a:rPr lang="zh-TW" altLang="en-US" dirty="0" smtClean="0">
                          <a:latin typeface="標楷體" panose="03000509000000000000" pitchFamily="65" charset="-120"/>
                          <a:ea typeface="標楷體" panose="03000509000000000000" pitchFamily="65" charset="-120"/>
                        </a:rPr>
                        <a:t>一千萬元以上者</a:t>
                      </a:r>
                      <a:r>
                        <a:rPr lang="en-US" altLang="zh-TW" dirty="0" smtClean="0">
                          <a:latin typeface="標楷體" panose="03000509000000000000" pitchFamily="65" charset="-120"/>
                          <a:ea typeface="標楷體" panose="03000509000000000000" pitchFamily="65" charset="-120"/>
                        </a:rPr>
                        <a:t>:</a:t>
                      </a:r>
                      <a:endParaRPr lang="zh-TW" altLang="en-US" dirty="0">
                        <a:latin typeface="標楷體" panose="03000509000000000000" pitchFamily="65" charset="-120"/>
                        <a:ea typeface="標楷體" panose="03000509000000000000" pitchFamily="65" charset="-120"/>
                      </a:endParaRPr>
                    </a:p>
                  </a:txBody>
                  <a:tcPr/>
                </a:tc>
                <a:tc>
                  <a:txBody>
                    <a:bodyPr/>
                    <a:lstStyle/>
                    <a:p>
                      <a:pPr marL="345440" indent="-342900">
                        <a:lnSpc>
                          <a:spcPct val="100000"/>
                        </a:lnSpc>
                        <a:spcBef>
                          <a:spcPts val="1595"/>
                        </a:spcBef>
                        <a:buFont typeface="Wingdings" panose="05000000000000000000" pitchFamily="2" charset="2"/>
                        <a:buChar char="l"/>
                      </a:pPr>
                      <a:r>
                        <a:rPr lang="zh-TW" altLang="en-US" sz="1800" dirty="0" smtClean="0">
                          <a:latin typeface="標楷體" panose="03000509000000000000" pitchFamily="65" charset="-120"/>
                          <a:ea typeface="標楷體" panose="03000509000000000000" pitchFamily="65" charset="-120"/>
                        </a:rPr>
                        <a:t>分三期按計畫之</a:t>
                      </a:r>
                      <a:r>
                        <a:rPr lang="en-US" altLang="zh-TW" sz="1800" dirty="0" smtClean="0">
                          <a:latin typeface="標楷體" panose="03000509000000000000" pitchFamily="65" charset="-120"/>
                          <a:ea typeface="標楷體" panose="03000509000000000000" pitchFamily="65" charset="-120"/>
                        </a:rPr>
                        <a:t>40%</a:t>
                      </a:r>
                      <a:r>
                        <a:rPr lang="zh-TW" altLang="en-US" sz="1800" dirty="0" smtClean="0">
                          <a:latin typeface="標楷體" panose="03000509000000000000" pitchFamily="65" charset="-120"/>
                          <a:ea typeface="標楷體" panose="03000509000000000000" pitchFamily="65" charset="-120"/>
                        </a:rPr>
                        <a:t>、</a:t>
                      </a:r>
                      <a:r>
                        <a:rPr lang="en-US" altLang="zh-TW" sz="1800" dirty="0" smtClean="0">
                          <a:latin typeface="標楷體" panose="03000509000000000000" pitchFamily="65" charset="-120"/>
                          <a:ea typeface="標楷體" panose="03000509000000000000" pitchFamily="65" charset="-120"/>
                        </a:rPr>
                        <a:t>30%</a:t>
                      </a:r>
                      <a:r>
                        <a:rPr lang="zh-TW" altLang="en-US" sz="1800" dirty="0" smtClean="0">
                          <a:latin typeface="標楷體" panose="03000509000000000000" pitchFamily="65" charset="-120"/>
                          <a:ea typeface="標楷體" panose="03000509000000000000" pitchFamily="65" charset="-120"/>
                        </a:rPr>
                        <a:t>及</a:t>
                      </a:r>
                      <a:r>
                        <a:rPr lang="en-US" altLang="zh-TW" sz="1800" dirty="0" smtClean="0">
                          <a:latin typeface="標楷體" panose="03000509000000000000" pitchFamily="65" charset="-120"/>
                          <a:ea typeface="標楷體" panose="03000509000000000000" pitchFamily="65" charset="-120"/>
                        </a:rPr>
                        <a:t>30%</a:t>
                      </a:r>
                      <a:r>
                        <a:rPr lang="zh-TW" altLang="en-US" sz="1800" dirty="0" smtClean="0">
                          <a:latin typeface="標楷體" panose="03000509000000000000" pitchFamily="65" charset="-120"/>
                          <a:ea typeface="標楷體" panose="03000509000000000000" pitchFamily="65" charset="-120"/>
                        </a:rPr>
                        <a:t>撥付。</a:t>
                      </a:r>
                    </a:p>
                    <a:p>
                      <a:pPr marL="345440" indent="-342900">
                        <a:lnSpc>
                          <a:spcPct val="100000"/>
                        </a:lnSpc>
                        <a:spcBef>
                          <a:spcPts val="575"/>
                        </a:spcBef>
                        <a:buFont typeface="Wingdings" panose="05000000000000000000" pitchFamily="2" charset="2"/>
                        <a:buChar char="l"/>
                      </a:pPr>
                      <a:r>
                        <a:rPr lang="zh-TW" altLang="en-US" sz="1800" dirty="0" smtClean="0">
                          <a:latin typeface="標楷體" panose="03000509000000000000" pitchFamily="65" charset="-120"/>
                          <a:ea typeface="標楷體" panose="03000509000000000000" pitchFamily="65" charset="-120"/>
                        </a:rPr>
                        <a:t>但超過新臺幣三千萬元者，得視實際狀況酌予調整。</a:t>
                      </a:r>
                      <a:endParaRPr lang="en-US" altLang="zh-TW" sz="1800" dirty="0" smtClean="0">
                        <a:latin typeface="標楷體" panose="03000509000000000000" pitchFamily="65" charset="-120"/>
                        <a:ea typeface="標楷體" panose="03000509000000000000" pitchFamily="65" charset="-120"/>
                      </a:endParaRPr>
                    </a:p>
                  </a:txBody>
                  <a:tcPr/>
                </a:tc>
                <a:extLst>
                  <a:ext uri="{0D108BD9-81ED-4DB2-BD59-A6C34878D82A}">
                    <a16:rowId xmlns:a16="http://schemas.microsoft.com/office/drawing/2014/main" val="3926554644"/>
                  </a:ext>
                </a:extLst>
              </a:tr>
            </a:tbl>
          </a:graphicData>
        </a:graphic>
      </p:graphicFrame>
      <p:graphicFrame>
        <p:nvGraphicFramePr>
          <p:cNvPr id="9" name="表格 8"/>
          <p:cNvGraphicFramePr>
            <a:graphicFrameLocks noGrp="1"/>
          </p:cNvGraphicFramePr>
          <p:nvPr>
            <p:extLst>
              <p:ext uri="{D42A27DB-BD31-4B8C-83A1-F6EECF244321}">
                <p14:modId xmlns:p14="http://schemas.microsoft.com/office/powerpoint/2010/main" val="2428583798"/>
              </p:ext>
            </p:extLst>
          </p:nvPr>
        </p:nvGraphicFramePr>
        <p:xfrm>
          <a:off x="534567" y="4369668"/>
          <a:ext cx="8401124" cy="648072"/>
        </p:xfrm>
        <a:graphic>
          <a:graphicData uri="http://schemas.openxmlformats.org/drawingml/2006/table">
            <a:tbl>
              <a:tblPr firstRow="1" bandRow="1">
                <a:tableStyleId>{16D9F66E-5EB9-4882-86FB-DCBF35E3C3E4}</a:tableStyleId>
              </a:tblPr>
              <a:tblGrid>
                <a:gridCol w="8401124">
                  <a:extLst>
                    <a:ext uri="{9D8B030D-6E8A-4147-A177-3AD203B41FA5}">
                      <a16:colId xmlns:a16="http://schemas.microsoft.com/office/drawing/2014/main" val="3259051574"/>
                    </a:ext>
                  </a:extLst>
                </a:gridCol>
              </a:tblGrid>
              <a:tr h="648072">
                <a:tc>
                  <a:txBody>
                    <a:bodyPr/>
                    <a:lstStyle/>
                    <a:p>
                      <a:r>
                        <a:rPr lang="zh-TW" altLang="zh-TW" sz="1800" b="0" kern="1200" dirty="0" smtClean="0">
                          <a:solidFill>
                            <a:schemeClr val="dk1"/>
                          </a:solidFill>
                          <a:effectLst/>
                          <a:latin typeface="標楷體" panose="03000509000000000000" pitchFamily="65" charset="-120"/>
                          <a:ea typeface="標楷體" panose="03000509000000000000" pitchFamily="65" charset="-120"/>
                          <a:cs typeface="+mn-cs"/>
                        </a:rPr>
                        <a:t>計畫經核定後，先行請撥第一期經費，已撥經費執行率</a:t>
                      </a:r>
                      <a:r>
                        <a:rPr lang="zh-TW" altLang="en-US" sz="1800" b="0" kern="1200" dirty="0" smtClean="0">
                          <a:solidFill>
                            <a:schemeClr val="dk1"/>
                          </a:solidFill>
                          <a:effectLst/>
                          <a:latin typeface="標楷體" panose="03000509000000000000" pitchFamily="65" charset="-120"/>
                          <a:ea typeface="標楷體" panose="03000509000000000000" pitchFamily="65" charset="-120"/>
                          <a:cs typeface="+mn-cs"/>
                        </a:rPr>
                        <a:t>達</a:t>
                      </a:r>
                      <a:r>
                        <a:rPr lang="en-US" altLang="zh-TW" sz="1800" b="0" kern="1200" dirty="0" smtClean="0">
                          <a:solidFill>
                            <a:schemeClr val="dk1"/>
                          </a:solidFill>
                          <a:effectLst/>
                          <a:latin typeface="標楷體" panose="03000509000000000000" pitchFamily="65" charset="-120"/>
                          <a:ea typeface="標楷體" panose="03000509000000000000" pitchFamily="65" charset="-120"/>
                          <a:cs typeface="+mn-cs"/>
                        </a:rPr>
                        <a:t>70%</a:t>
                      </a:r>
                      <a:r>
                        <a:rPr lang="zh-TW" altLang="zh-TW" sz="1800" b="0" kern="1200" dirty="0" smtClean="0">
                          <a:solidFill>
                            <a:schemeClr val="dk1"/>
                          </a:solidFill>
                          <a:effectLst/>
                          <a:latin typeface="標楷體" panose="03000509000000000000" pitchFamily="65" charset="-120"/>
                          <a:ea typeface="標楷體" panose="03000509000000000000" pitchFamily="65" charset="-120"/>
                          <a:cs typeface="+mn-cs"/>
                        </a:rPr>
                        <a:t>以上時，得請撥次一期所需經費。請撥次一期經費時，應檢附「</a:t>
                      </a:r>
                      <a:r>
                        <a:rPr lang="zh-TW" altLang="zh-TW" sz="1800" b="0" kern="1200" dirty="0" smtClean="0">
                          <a:solidFill>
                            <a:schemeClr val="dk1"/>
                          </a:solidFill>
                          <a:effectLst/>
                          <a:latin typeface="標楷體" panose="03000509000000000000" pitchFamily="65" charset="-120"/>
                          <a:ea typeface="標楷體" panose="03000509000000000000" pitchFamily="65" charset="-120"/>
                          <a:cs typeface="+mn-cs"/>
                          <a:hlinkClick r:id="rId2" action="ppaction://hlinkfile"/>
                        </a:rPr>
                        <a:t>教育部補</a:t>
                      </a:r>
                      <a:r>
                        <a:rPr lang="en-US" altLang="zh-TW" sz="1800" b="0" kern="1200" dirty="0" smtClean="0">
                          <a:solidFill>
                            <a:schemeClr val="dk1"/>
                          </a:solidFill>
                          <a:effectLst/>
                          <a:latin typeface="標楷體" panose="03000509000000000000" pitchFamily="65" charset="-120"/>
                          <a:ea typeface="標楷體" panose="03000509000000000000" pitchFamily="65" charset="-120"/>
                          <a:cs typeface="+mn-cs"/>
                          <a:hlinkClick r:id="rId2" action="ppaction://hlinkfile"/>
                        </a:rPr>
                        <a:t>(</a:t>
                      </a:r>
                      <a:r>
                        <a:rPr lang="zh-TW" altLang="zh-TW" sz="1800" b="0" kern="1200" dirty="0" smtClean="0">
                          <a:solidFill>
                            <a:schemeClr val="dk1"/>
                          </a:solidFill>
                          <a:effectLst/>
                          <a:latin typeface="標楷體" panose="03000509000000000000" pitchFamily="65" charset="-120"/>
                          <a:ea typeface="標楷體" panose="03000509000000000000" pitchFamily="65" charset="-120"/>
                          <a:cs typeface="+mn-cs"/>
                          <a:hlinkClick r:id="rId2" action="ppaction://hlinkfile"/>
                        </a:rPr>
                        <a:t>捐</a:t>
                      </a:r>
                      <a:r>
                        <a:rPr lang="en-US" altLang="zh-TW" sz="1800" b="0" kern="1200" dirty="0" smtClean="0">
                          <a:solidFill>
                            <a:schemeClr val="dk1"/>
                          </a:solidFill>
                          <a:effectLst/>
                          <a:latin typeface="標楷體" panose="03000509000000000000" pitchFamily="65" charset="-120"/>
                          <a:ea typeface="標楷體" panose="03000509000000000000" pitchFamily="65" charset="-120"/>
                          <a:cs typeface="+mn-cs"/>
                          <a:hlinkClick r:id="rId2" action="ppaction://hlinkfile"/>
                        </a:rPr>
                        <a:t>)</a:t>
                      </a:r>
                      <a:r>
                        <a:rPr lang="zh-TW" altLang="zh-TW" sz="1800" b="0" kern="1200" dirty="0" smtClean="0">
                          <a:solidFill>
                            <a:schemeClr val="dk1"/>
                          </a:solidFill>
                          <a:effectLst/>
                          <a:latin typeface="標楷體" panose="03000509000000000000" pitchFamily="65" charset="-120"/>
                          <a:ea typeface="標楷體" panose="03000509000000000000" pitchFamily="65" charset="-120"/>
                          <a:cs typeface="+mn-cs"/>
                          <a:hlinkClick r:id="rId2" action="ppaction://hlinkfile"/>
                        </a:rPr>
                        <a:t>助委辦經費請撥單</a:t>
                      </a:r>
                      <a:r>
                        <a:rPr lang="zh-TW" altLang="zh-TW" sz="1800" b="0" kern="1200" dirty="0" smtClean="0">
                          <a:solidFill>
                            <a:schemeClr val="dk1"/>
                          </a:solidFill>
                          <a:effectLst/>
                          <a:latin typeface="標楷體" panose="03000509000000000000" pitchFamily="65" charset="-120"/>
                          <a:ea typeface="標楷體" panose="03000509000000000000" pitchFamily="65" charset="-120"/>
                          <a:cs typeface="+mn-cs"/>
                        </a:rPr>
                        <a:t>」</a:t>
                      </a:r>
                      <a:r>
                        <a:rPr lang="zh-TW" altLang="en-US" sz="1800" b="0" kern="1200" dirty="0" smtClean="0">
                          <a:solidFill>
                            <a:schemeClr val="dk1"/>
                          </a:solidFill>
                          <a:effectLst/>
                          <a:latin typeface="標楷體" panose="03000509000000000000" pitchFamily="65" charset="-120"/>
                          <a:ea typeface="標楷體" panose="03000509000000000000" pitchFamily="65" charset="-120"/>
                          <a:cs typeface="+mn-cs"/>
                        </a:rPr>
                        <a:t>。</a:t>
                      </a:r>
                      <a:endParaRPr lang="zh-TW" altLang="en-US" b="0" dirty="0">
                        <a:latin typeface="標楷體" panose="03000509000000000000" pitchFamily="65" charset="-120"/>
                        <a:ea typeface="標楷體" panose="03000509000000000000" pitchFamily="65" charset="-120"/>
                      </a:endParaRPr>
                    </a:p>
                  </a:txBody>
                  <a:tcPr/>
                </a:tc>
                <a:extLst>
                  <a:ext uri="{0D108BD9-81ED-4DB2-BD59-A6C34878D82A}">
                    <a16:rowId xmlns:a16="http://schemas.microsoft.com/office/drawing/2014/main" val="3243076694"/>
                  </a:ext>
                </a:extLst>
              </a:tr>
            </a:tbl>
          </a:graphicData>
        </a:graphic>
      </p:graphicFrame>
      <p:sp>
        <p:nvSpPr>
          <p:cNvPr id="2" name="矩形 1"/>
          <p:cNvSpPr/>
          <p:nvPr/>
        </p:nvSpPr>
        <p:spPr>
          <a:xfrm>
            <a:off x="502495" y="1099691"/>
            <a:ext cx="1333201" cy="523220"/>
          </a:xfrm>
          <a:prstGeom prst="rect">
            <a:avLst/>
          </a:prstGeom>
        </p:spPr>
        <p:txBody>
          <a:bodyPr wrap="square">
            <a:spAutoFit/>
          </a:bodyPr>
          <a:lstStyle/>
          <a:p>
            <a:r>
              <a:rPr lang="en-US" altLang="zh-TW" sz="2800" b="1" dirty="0" smtClean="0">
                <a:latin typeface="標楷體" panose="03000509000000000000" pitchFamily="65" charset="-120"/>
                <a:ea typeface="標楷體" panose="03000509000000000000" pitchFamily="65" charset="-120"/>
              </a:rPr>
              <a:t>[</a:t>
            </a:r>
            <a:r>
              <a:rPr lang="zh-TW" altLang="en-US" sz="2800" b="1" dirty="0" smtClean="0">
                <a:latin typeface="標楷體" panose="03000509000000000000" pitchFamily="65" charset="-120"/>
                <a:ea typeface="標楷體" panose="03000509000000000000" pitchFamily="65" charset="-120"/>
              </a:rPr>
              <a:t>撥付</a:t>
            </a:r>
            <a:r>
              <a:rPr lang="en-US" altLang="zh-TW" sz="2800" b="1" dirty="0" smtClean="0">
                <a:latin typeface="標楷體" panose="03000509000000000000" pitchFamily="65" charset="-120"/>
                <a:ea typeface="標楷體" panose="03000509000000000000" pitchFamily="65" charset="-120"/>
              </a:rPr>
              <a:t>]</a:t>
            </a:r>
            <a:endParaRPr lang="zh-TW" altLang="en-US" sz="2800" b="1"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9376697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2"/>
          <p:cNvSpPr/>
          <p:nvPr/>
        </p:nvSpPr>
        <p:spPr>
          <a:xfrm>
            <a:off x="467544" y="481236"/>
            <a:ext cx="7416824" cy="79208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p>
        </p:txBody>
      </p:sp>
      <p:sp>
        <p:nvSpPr>
          <p:cNvPr id="5" name="TextBox 4"/>
          <p:cNvSpPr txBox="1"/>
          <p:nvPr/>
        </p:nvSpPr>
        <p:spPr>
          <a:xfrm>
            <a:off x="502495" y="625252"/>
            <a:ext cx="6120680" cy="523220"/>
          </a:xfrm>
          <a:prstGeom prst="rect">
            <a:avLst/>
          </a:prstGeom>
          <a:noFill/>
        </p:spPr>
        <p:txBody>
          <a:bodyPr wrap="square" rtlCol="0">
            <a:spAutoFit/>
          </a:bodyPr>
          <a:lstStyle/>
          <a:p>
            <a:r>
              <a:rPr lang="zh-TW" altLang="en-US" sz="2800" dirty="0" smtClean="0">
                <a:latin typeface="標楷體" panose="03000509000000000000" pitchFamily="65" charset="-120"/>
                <a:ea typeface="標楷體" panose="03000509000000000000" pitchFamily="65" charset="-120"/>
              </a:rPr>
              <a:t>二、計畫經費支用</a:t>
            </a:r>
            <a:endParaRPr lang="zh-CN" altLang="en-US" sz="3200" b="1" dirty="0">
              <a:solidFill>
                <a:schemeClr val="tx1">
                  <a:lumMod val="85000"/>
                  <a:lumOff val="15000"/>
                </a:schemeClr>
              </a:solidFill>
              <a:latin typeface="標楷體" panose="03000509000000000000" pitchFamily="65" charset="-120"/>
              <a:ea typeface="標楷體" panose="03000509000000000000" pitchFamily="65" charset="-120"/>
            </a:endParaRPr>
          </a:p>
        </p:txBody>
      </p:sp>
      <p:sp>
        <p:nvSpPr>
          <p:cNvPr id="8" name="TextBox 4"/>
          <p:cNvSpPr txBox="1"/>
          <p:nvPr/>
        </p:nvSpPr>
        <p:spPr>
          <a:xfrm>
            <a:off x="502495" y="1426622"/>
            <a:ext cx="8136904" cy="4524315"/>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342900" indent="-342900">
              <a:buFont typeface="Wingdings" panose="05000000000000000000" pitchFamily="2" charset="2"/>
              <a:buChar char="l"/>
            </a:pPr>
            <a:r>
              <a:rPr lang="zh-TW" altLang="zh-TW" sz="2400" dirty="0" smtClean="0">
                <a:latin typeface="標楷體" panose="03000509000000000000" pitchFamily="65" charset="-120"/>
                <a:ea typeface="標楷體" panose="03000509000000000000" pitchFamily="65" charset="-120"/>
              </a:rPr>
              <a:t>報支</a:t>
            </a:r>
            <a:r>
              <a:rPr lang="zh-TW" altLang="en-US" sz="2400" dirty="0">
                <a:latin typeface="標楷體" panose="03000509000000000000" pitchFamily="65" charset="-120"/>
                <a:ea typeface="標楷體" panose="03000509000000000000" pitchFamily="65" charset="-120"/>
              </a:rPr>
              <a:t>依「教育部補</a:t>
            </a:r>
            <a:r>
              <a:rPr lang="en-US" altLang="zh-TW" sz="2400" dirty="0">
                <a:latin typeface="標楷體" panose="03000509000000000000" pitchFamily="65" charset="-120"/>
                <a:ea typeface="標楷體" panose="03000509000000000000" pitchFamily="65" charset="-120"/>
              </a:rPr>
              <a:t>(</a:t>
            </a:r>
            <a:r>
              <a:rPr lang="zh-TW" altLang="en-US" sz="2400" dirty="0">
                <a:latin typeface="標楷體" panose="03000509000000000000" pitchFamily="65" charset="-120"/>
                <a:ea typeface="標楷體" panose="03000509000000000000" pitchFamily="65" charset="-120"/>
              </a:rPr>
              <a:t>捐</a:t>
            </a:r>
            <a:r>
              <a:rPr lang="en-US" altLang="zh-TW" sz="2400" dirty="0">
                <a:latin typeface="標楷體" panose="03000509000000000000" pitchFamily="65" charset="-120"/>
                <a:ea typeface="標楷體" panose="03000509000000000000" pitchFamily="65" charset="-120"/>
              </a:rPr>
              <a:t>)</a:t>
            </a:r>
            <a:r>
              <a:rPr lang="zh-TW" altLang="en-US" sz="2400" dirty="0">
                <a:latin typeface="標楷體" panose="03000509000000000000" pitchFamily="65" charset="-120"/>
                <a:ea typeface="標楷體" panose="03000509000000000000" pitchFamily="65" charset="-120"/>
              </a:rPr>
              <a:t>助及委辦計畫經費編列基準表」規定辦理</a:t>
            </a:r>
            <a:r>
              <a:rPr lang="zh-TW" altLang="en-US" sz="2400" dirty="0" smtClean="0">
                <a:latin typeface="標楷體" panose="03000509000000000000" pitchFamily="65" charset="-120"/>
                <a:ea typeface="標楷體" panose="03000509000000000000" pitchFamily="65" charset="-120"/>
              </a:rPr>
              <a:t>。</a:t>
            </a:r>
            <a:endParaRPr lang="en-US" altLang="zh-TW" sz="2400" dirty="0" smtClean="0">
              <a:latin typeface="標楷體" panose="03000509000000000000" pitchFamily="65" charset="-120"/>
              <a:ea typeface="標楷體" panose="03000509000000000000" pitchFamily="65" charset="-120"/>
            </a:endParaRPr>
          </a:p>
          <a:p>
            <a:pPr marL="342900" indent="-342900">
              <a:buFont typeface="Wingdings" panose="05000000000000000000" pitchFamily="2" charset="2"/>
              <a:buChar char="l"/>
            </a:pPr>
            <a:endParaRPr lang="en-US" altLang="zh-TW" sz="2400" dirty="0">
              <a:latin typeface="標楷體" panose="03000509000000000000" pitchFamily="65" charset="-120"/>
              <a:ea typeface="標楷體" panose="03000509000000000000" pitchFamily="65" charset="-120"/>
            </a:endParaRPr>
          </a:p>
          <a:p>
            <a:pPr marL="342900" indent="-342900">
              <a:buFont typeface="Wingdings" panose="05000000000000000000" pitchFamily="2" charset="2"/>
              <a:buChar char="l"/>
            </a:pPr>
            <a:r>
              <a:rPr lang="zh-TW" altLang="zh-TW" sz="2400" dirty="0" smtClean="0">
                <a:latin typeface="標楷體" panose="03000509000000000000" pitchFamily="65" charset="-120"/>
                <a:ea typeface="標楷體" panose="03000509000000000000" pitchFamily="65" charset="-120"/>
              </a:rPr>
              <a:t>經費</a:t>
            </a:r>
            <a:r>
              <a:rPr lang="zh-TW" altLang="zh-TW" sz="2400" dirty="0">
                <a:latin typeface="標楷體" panose="03000509000000000000" pitchFamily="65" charset="-120"/>
                <a:ea typeface="標楷體" panose="03000509000000000000" pitchFamily="65" charset="-120"/>
              </a:rPr>
              <a:t>應以計畫執行</a:t>
            </a:r>
            <a:r>
              <a:rPr lang="zh-TW" altLang="zh-TW" sz="2400" dirty="0">
                <a:solidFill>
                  <a:srgbClr val="FFC000"/>
                </a:solidFill>
                <a:latin typeface="標楷體" panose="03000509000000000000" pitchFamily="65" charset="-120"/>
                <a:ea typeface="標楷體" panose="03000509000000000000" pitchFamily="65" charset="-120"/>
              </a:rPr>
              <a:t>期間內</a:t>
            </a:r>
            <a:r>
              <a:rPr lang="zh-TW" altLang="zh-TW" sz="2400" dirty="0">
                <a:latin typeface="標楷體" panose="03000509000000000000" pitchFamily="65" charset="-120"/>
                <a:ea typeface="標楷體" panose="03000509000000000000" pitchFamily="65" charset="-120"/>
              </a:rPr>
              <a:t>所發生支出為原則</a:t>
            </a:r>
            <a:r>
              <a:rPr lang="zh-TW" altLang="zh-TW" sz="2400" dirty="0" smtClean="0">
                <a:latin typeface="標楷體" panose="03000509000000000000" pitchFamily="65" charset="-120"/>
                <a:ea typeface="標楷體" panose="03000509000000000000" pitchFamily="65" charset="-120"/>
              </a:rPr>
              <a:t>。</a:t>
            </a:r>
            <a:endParaRPr lang="en-US" altLang="zh-TW" sz="2400" dirty="0" smtClean="0">
              <a:latin typeface="標楷體" panose="03000509000000000000" pitchFamily="65" charset="-120"/>
              <a:ea typeface="標楷體" panose="03000509000000000000" pitchFamily="65" charset="-120"/>
            </a:endParaRPr>
          </a:p>
          <a:p>
            <a:pPr marL="342900" indent="-342900">
              <a:buFont typeface="Wingdings" panose="05000000000000000000" pitchFamily="2" charset="2"/>
              <a:buChar char="l"/>
            </a:pPr>
            <a:endParaRPr lang="en-US" altLang="zh-TW" sz="2400" dirty="0" smtClean="0">
              <a:latin typeface="標楷體" panose="03000509000000000000" pitchFamily="65" charset="-120"/>
              <a:ea typeface="標楷體" panose="03000509000000000000" pitchFamily="65" charset="-120"/>
            </a:endParaRPr>
          </a:p>
          <a:p>
            <a:pPr marL="342900" indent="-342900">
              <a:buFont typeface="Wingdings" panose="05000000000000000000" pitchFamily="2" charset="2"/>
              <a:buChar char="l"/>
            </a:pPr>
            <a:r>
              <a:rPr lang="en-US" altLang="zh-TW" sz="2400" b="1" dirty="0" smtClean="0">
                <a:latin typeface="標楷體" panose="03000509000000000000" pitchFamily="65" charset="-120"/>
                <a:ea typeface="標楷體" panose="03000509000000000000" pitchFamily="65" charset="-120"/>
              </a:rPr>
              <a:t>[</a:t>
            </a:r>
            <a:r>
              <a:rPr lang="zh-TW" altLang="en-US" sz="2400" b="1" dirty="0" smtClean="0">
                <a:latin typeface="標楷體" panose="03000509000000000000" pitchFamily="65" charset="-120"/>
                <a:ea typeface="標楷體" panose="03000509000000000000" pitchFamily="65" charset="-120"/>
              </a:rPr>
              <a:t>例外</a:t>
            </a:r>
            <a:r>
              <a:rPr lang="en-US" altLang="zh-TW" sz="2400" b="1" dirty="0" smtClean="0">
                <a:latin typeface="標楷體" panose="03000509000000000000" pitchFamily="65" charset="-120"/>
                <a:ea typeface="標楷體" panose="03000509000000000000" pitchFamily="65" charset="-120"/>
              </a:rPr>
              <a:t>]</a:t>
            </a:r>
            <a:r>
              <a:rPr lang="zh-TW" altLang="zh-TW" sz="2400" dirty="0" smtClean="0">
                <a:latin typeface="標楷體" panose="03000509000000000000" pitchFamily="65" charset="-120"/>
                <a:ea typeface="標楷體" panose="03000509000000000000" pitchFamily="65" charset="-120"/>
              </a:rPr>
              <a:t>計畫</a:t>
            </a:r>
            <a:r>
              <a:rPr lang="zh-TW" altLang="zh-TW" sz="2400" dirty="0">
                <a:latin typeface="標楷體" panose="03000509000000000000" pitchFamily="65" charset="-120"/>
                <a:ea typeface="標楷體" panose="03000509000000000000" pitchFamily="65" charset="-120"/>
              </a:rPr>
              <a:t>期程</a:t>
            </a:r>
            <a:r>
              <a:rPr lang="zh-TW" altLang="zh-TW" sz="2400" dirty="0">
                <a:solidFill>
                  <a:srgbClr val="FFC000"/>
                </a:solidFill>
                <a:latin typeface="標楷體" panose="03000509000000000000" pitchFamily="65" charset="-120"/>
                <a:ea typeface="標楷體" panose="03000509000000000000" pitchFamily="65" charset="-120"/>
              </a:rPr>
              <a:t>前、後一個月內</a:t>
            </a:r>
            <a:r>
              <a:rPr lang="zh-TW" altLang="zh-TW" sz="2400" dirty="0">
                <a:latin typeface="標楷體" panose="03000509000000000000" pitchFamily="65" charset="-120"/>
                <a:ea typeface="標楷體" panose="03000509000000000000" pitchFamily="65" charset="-120"/>
              </a:rPr>
              <a:t>所發生與計畫相關之必要支出，且該項支出無須辦理經費流用者，得敘明原因，</a:t>
            </a:r>
            <a:r>
              <a:rPr lang="zh-TW" altLang="zh-TW" sz="2400" dirty="0" smtClean="0">
                <a:latin typeface="標楷體" panose="03000509000000000000" pitchFamily="65" charset="-120"/>
                <a:ea typeface="標楷體" panose="03000509000000000000" pitchFamily="65" charset="-120"/>
              </a:rPr>
              <a:t>循</a:t>
            </a:r>
            <a:r>
              <a:rPr lang="zh-TW" altLang="en-US" sz="2400" dirty="0" smtClean="0">
                <a:latin typeface="標楷體" panose="03000509000000000000" pitchFamily="65" charset="-120"/>
                <a:ea typeface="標楷體" panose="03000509000000000000" pitchFamily="65" charset="-120"/>
              </a:rPr>
              <a:t>學校</a:t>
            </a:r>
            <a:r>
              <a:rPr lang="zh-TW" altLang="zh-TW" sz="2400" dirty="0" smtClean="0">
                <a:latin typeface="標楷體" panose="03000509000000000000" pitchFamily="65" charset="-120"/>
                <a:ea typeface="標楷體" panose="03000509000000000000" pitchFamily="65" charset="-120"/>
              </a:rPr>
              <a:t>內部</a:t>
            </a:r>
            <a:r>
              <a:rPr lang="zh-TW" altLang="zh-TW" sz="2400" dirty="0">
                <a:latin typeface="標楷體" panose="03000509000000000000" pitchFamily="65" charset="-120"/>
                <a:ea typeface="標楷體" panose="03000509000000000000" pitchFamily="65" charset="-120"/>
              </a:rPr>
              <a:t>行政</a:t>
            </a:r>
            <a:r>
              <a:rPr lang="zh-TW" altLang="zh-TW" sz="2400" dirty="0" smtClean="0">
                <a:latin typeface="標楷體" panose="03000509000000000000" pitchFamily="65" charset="-120"/>
                <a:ea typeface="標楷體" panose="03000509000000000000" pitchFamily="65" charset="-120"/>
              </a:rPr>
              <a:t>程序</a:t>
            </a:r>
            <a:r>
              <a:rPr lang="zh-TW" altLang="en-US" sz="2400" dirty="0" smtClean="0">
                <a:latin typeface="標楷體" panose="03000509000000000000" pitchFamily="65" charset="-120"/>
                <a:ea typeface="標楷體" panose="03000509000000000000" pitchFamily="65" charset="-120"/>
              </a:rPr>
              <a:t>簽准後</a:t>
            </a:r>
            <a:r>
              <a:rPr lang="zh-TW" altLang="zh-TW" sz="2400" dirty="0" smtClean="0">
                <a:latin typeface="標楷體" panose="03000509000000000000" pitchFamily="65" charset="-120"/>
                <a:ea typeface="標楷體" panose="03000509000000000000" pitchFamily="65" charset="-120"/>
              </a:rPr>
              <a:t>辦理</a:t>
            </a:r>
            <a:r>
              <a:rPr lang="zh-TW" altLang="en-US" sz="2400" dirty="0" smtClean="0">
                <a:latin typeface="標楷體" panose="03000509000000000000" pitchFamily="65" charset="-120"/>
                <a:ea typeface="標楷體" panose="03000509000000000000" pitchFamily="65" charset="-120"/>
              </a:rPr>
              <a:t>，</a:t>
            </a:r>
            <a:r>
              <a:rPr lang="zh-TW" altLang="zh-TW" sz="2400" dirty="0">
                <a:latin typeface="標楷體" panose="03000509000000000000" pitchFamily="65" charset="-120"/>
                <a:ea typeface="標楷體" panose="03000509000000000000" pitchFamily="65" charset="-120"/>
              </a:rPr>
              <a:t>其中所稱必要支出，應依補</a:t>
            </a:r>
            <a:r>
              <a:rPr lang="en-US" altLang="zh-TW" sz="2400" dirty="0">
                <a:latin typeface="標楷體" panose="03000509000000000000" pitchFamily="65" charset="-120"/>
                <a:ea typeface="標楷體" panose="03000509000000000000" pitchFamily="65" charset="-120"/>
              </a:rPr>
              <a:t>(</a:t>
            </a:r>
            <a:r>
              <a:rPr lang="zh-TW" altLang="zh-TW" sz="2400" dirty="0">
                <a:latin typeface="標楷體" panose="03000509000000000000" pitchFamily="65" charset="-120"/>
                <a:ea typeface="標楷體" panose="03000509000000000000" pitchFamily="65" charset="-120"/>
              </a:rPr>
              <a:t>捐</a:t>
            </a:r>
            <a:r>
              <a:rPr lang="en-US" altLang="zh-TW" sz="2400" dirty="0">
                <a:latin typeface="標楷體" panose="03000509000000000000" pitchFamily="65" charset="-120"/>
                <a:ea typeface="標楷體" panose="03000509000000000000" pitchFamily="65" charset="-120"/>
              </a:rPr>
              <a:t>)</a:t>
            </a:r>
            <a:r>
              <a:rPr lang="zh-TW" altLang="zh-TW" sz="2400" dirty="0">
                <a:latin typeface="標楷體" panose="03000509000000000000" pitchFamily="65" charset="-120"/>
                <a:ea typeface="標楷體" panose="03000509000000000000" pitchFamily="65" charset="-120"/>
              </a:rPr>
              <a:t>助或委辦計畫所定執行事項認定</a:t>
            </a:r>
            <a:r>
              <a:rPr lang="zh-TW" altLang="zh-TW" sz="2400" dirty="0" smtClean="0">
                <a:latin typeface="標楷體" panose="03000509000000000000" pitchFamily="65" charset="-120"/>
                <a:ea typeface="標楷體" panose="03000509000000000000" pitchFamily="65" charset="-120"/>
              </a:rPr>
              <a:t>。</a:t>
            </a:r>
            <a:endParaRPr lang="en-US" altLang="zh-TW" sz="2400" dirty="0" smtClean="0">
              <a:latin typeface="標楷體" panose="03000509000000000000" pitchFamily="65" charset="-120"/>
              <a:ea typeface="標楷體" panose="03000509000000000000" pitchFamily="65" charset="-120"/>
            </a:endParaRPr>
          </a:p>
          <a:p>
            <a:pPr marL="342900" indent="-342900">
              <a:buFont typeface="Wingdings" panose="05000000000000000000" pitchFamily="2" charset="2"/>
              <a:buChar char="l"/>
            </a:pPr>
            <a:endParaRPr lang="en-US" altLang="zh-TW" sz="2400" dirty="0" smtClean="0">
              <a:latin typeface="標楷體" panose="03000509000000000000" pitchFamily="65" charset="-120"/>
              <a:ea typeface="標楷體" panose="03000509000000000000" pitchFamily="65" charset="-120"/>
            </a:endParaRPr>
          </a:p>
          <a:p>
            <a:pPr marL="342900" indent="-342900">
              <a:buFont typeface="Wingdings" panose="05000000000000000000" pitchFamily="2" charset="2"/>
              <a:buChar char="l"/>
            </a:pPr>
            <a:endParaRPr lang="en-US" altLang="zh-CN" sz="2400" dirty="0">
              <a:latin typeface="標楷體" panose="03000509000000000000" pitchFamily="65" charset="-120"/>
              <a:ea typeface="標楷體" panose="03000509000000000000" pitchFamily="65" charset="-120"/>
            </a:endParaRPr>
          </a:p>
          <a:p>
            <a:endParaRPr lang="zh-CN" altLang="en-US" sz="24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5091283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2"/>
          <p:cNvSpPr/>
          <p:nvPr/>
        </p:nvSpPr>
        <p:spPr>
          <a:xfrm>
            <a:off x="467544" y="481236"/>
            <a:ext cx="7416824" cy="79208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p>
        </p:txBody>
      </p:sp>
      <p:sp>
        <p:nvSpPr>
          <p:cNvPr id="5" name="TextBox 4"/>
          <p:cNvSpPr txBox="1"/>
          <p:nvPr/>
        </p:nvSpPr>
        <p:spPr>
          <a:xfrm>
            <a:off x="502495" y="625252"/>
            <a:ext cx="6120680" cy="523220"/>
          </a:xfrm>
          <a:prstGeom prst="rect">
            <a:avLst/>
          </a:prstGeom>
          <a:noFill/>
        </p:spPr>
        <p:txBody>
          <a:bodyPr wrap="square" rtlCol="0">
            <a:spAutoFit/>
          </a:bodyPr>
          <a:lstStyle/>
          <a:p>
            <a:r>
              <a:rPr lang="zh-TW" altLang="en-US" sz="2800" dirty="0" smtClean="0">
                <a:latin typeface="標楷體" panose="03000509000000000000" pitchFamily="65" charset="-120"/>
                <a:ea typeface="標楷體" panose="03000509000000000000" pitchFamily="65" charset="-120"/>
              </a:rPr>
              <a:t>二、計畫經費支用</a:t>
            </a:r>
            <a:endParaRPr lang="zh-CN" altLang="en-US" sz="3200" b="1" dirty="0">
              <a:solidFill>
                <a:schemeClr val="tx1">
                  <a:lumMod val="85000"/>
                  <a:lumOff val="15000"/>
                </a:schemeClr>
              </a:solidFill>
              <a:latin typeface="標楷體" panose="03000509000000000000" pitchFamily="65" charset="-120"/>
              <a:ea typeface="標楷體" panose="03000509000000000000" pitchFamily="65" charset="-120"/>
            </a:endParaRPr>
          </a:p>
        </p:txBody>
      </p:sp>
      <p:sp>
        <p:nvSpPr>
          <p:cNvPr id="8" name="TextBox 4"/>
          <p:cNvSpPr txBox="1"/>
          <p:nvPr/>
        </p:nvSpPr>
        <p:spPr>
          <a:xfrm>
            <a:off x="502495" y="1426622"/>
            <a:ext cx="8136904" cy="4154984"/>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marL="342900" indent="-342900">
              <a:buFont typeface="Wingdings" panose="05000000000000000000" pitchFamily="2" charset="2"/>
              <a:buChar char="l"/>
            </a:pPr>
            <a:r>
              <a:rPr lang="zh-TW" altLang="zh-TW" sz="2400" dirty="0" smtClean="0">
                <a:latin typeface="標楷體" panose="03000509000000000000" pitchFamily="65" charset="-120"/>
                <a:ea typeface="標楷體" panose="03000509000000000000" pitchFamily="65" charset="-120"/>
              </a:rPr>
              <a:t>除</a:t>
            </a:r>
            <a:r>
              <a:rPr lang="zh-TW" altLang="zh-TW" sz="2400" dirty="0">
                <a:latin typeface="標楷體" panose="03000509000000000000" pitchFamily="65" charset="-120"/>
                <a:ea typeface="標楷體" panose="03000509000000000000" pitchFamily="65" charset="-120"/>
              </a:rPr>
              <a:t>零用金限額以下之小額</a:t>
            </a:r>
            <a:r>
              <a:rPr lang="zh-TW" altLang="zh-TW" sz="2400" dirty="0" smtClean="0">
                <a:latin typeface="標楷體" panose="03000509000000000000" pitchFamily="65" charset="-120"/>
                <a:ea typeface="標楷體" panose="03000509000000000000" pitchFamily="65" charset="-120"/>
              </a:rPr>
              <a:t>付款</a:t>
            </a:r>
            <a:r>
              <a:rPr lang="en-US" altLang="zh-TW" sz="2400" dirty="0" smtClean="0">
                <a:latin typeface="標楷體" panose="03000509000000000000" pitchFamily="65" charset="-120"/>
                <a:ea typeface="標楷體" panose="03000509000000000000" pitchFamily="65" charset="-120"/>
              </a:rPr>
              <a:t>(1</a:t>
            </a:r>
            <a:r>
              <a:rPr lang="zh-TW" altLang="en-US" sz="2400" dirty="0" smtClean="0">
                <a:latin typeface="標楷體" panose="03000509000000000000" pitchFamily="65" charset="-120"/>
                <a:ea typeface="標楷體" panose="03000509000000000000" pitchFamily="65" charset="-120"/>
              </a:rPr>
              <a:t>萬元以下</a:t>
            </a:r>
            <a:r>
              <a:rPr lang="en-US" altLang="zh-TW" sz="2400" dirty="0" smtClean="0">
                <a:latin typeface="標楷體" panose="03000509000000000000" pitchFamily="65" charset="-120"/>
                <a:ea typeface="標楷體" panose="03000509000000000000" pitchFamily="65" charset="-120"/>
              </a:rPr>
              <a:t>)</a:t>
            </a:r>
            <a:r>
              <a:rPr lang="zh-TW" altLang="zh-TW" sz="2400" dirty="0" smtClean="0">
                <a:latin typeface="標楷體" panose="03000509000000000000" pitchFamily="65" charset="-120"/>
                <a:ea typeface="標楷體" panose="03000509000000000000" pitchFamily="65" charset="-120"/>
              </a:rPr>
              <a:t>得</a:t>
            </a:r>
            <a:r>
              <a:rPr lang="zh-TW" altLang="zh-TW" sz="2400" dirty="0">
                <a:latin typeface="標楷體" panose="03000509000000000000" pitchFamily="65" charset="-120"/>
                <a:ea typeface="標楷體" panose="03000509000000000000" pitchFamily="65" charset="-120"/>
              </a:rPr>
              <a:t>由相關人員墊付外，其餘均應逕付受款人，不得由計畫主持人或執行單位人員代領轉付，若有特殊情況，須先行預借或墊付者，應</a:t>
            </a:r>
            <a:r>
              <a:rPr lang="zh-TW" altLang="zh-TW" sz="2400" dirty="0" smtClean="0">
                <a:latin typeface="標楷體" panose="03000509000000000000" pitchFamily="65" charset="-120"/>
                <a:ea typeface="標楷體" panose="03000509000000000000" pitchFamily="65" charset="-120"/>
              </a:rPr>
              <a:t>循</a:t>
            </a:r>
            <a:r>
              <a:rPr lang="zh-TW" altLang="en-US" sz="2400" dirty="0">
                <a:latin typeface="標楷體" panose="03000509000000000000" pitchFamily="65" charset="-120"/>
                <a:ea typeface="標楷體" panose="03000509000000000000" pitchFamily="65" charset="-120"/>
              </a:rPr>
              <a:t>學校</a:t>
            </a:r>
            <a:r>
              <a:rPr lang="zh-TW" altLang="zh-TW" sz="2400" dirty="0">
                <a:latin typeface="標楷體" panose="03000509000000000000" pitchFamily="65" charset="-120"/>
                <a:ea typeface="標楷體" panose="03000509000000000000" pitchFamily="65" charset="-120"/>
              </a:rPr>
              <a:t>內部行政程序</a:t>
            </a:r>
            <a:r>
              <a:rPr lang="zh-TW" altLang="en-US" sz="2400" dirty="0">
                <a:latin typeface="標楷體" panose="03000509000000000000" pitchFamily="65" charset="-120"/>
                <a:ea typeface="標楷體" panose="03000509000000000000" pitchFamily="65" charset="-120"/>
              </a:rPr>
              <a:t>簽准後</a:t>
            </a:r>
            <a:r>
              <a:rPr lang="zh-TW" altLang="zh-TW" sz="2400" dirty="0">
                <a:latin typeface="標楷體" panose="03000509000000000000" pitchFamily="65" charset="-120"/>
                <a:ea typeface="標楷體" panose="03000509000000000000" pitchFamily="65" charset="-120"/>
              </a:rPr>
              <a:t>辦理。</a:t>
            </a:r>
            <a:endParaRPr lang="en-US" altLang="zh-TW" sz="2400" dirty="0" smtClean="0">
              <a:latin typeface="標楷體" panose="03000509000000000000" pitchFamily="65" charset="-120"/>
              <a:ea typeface="標楷體" panose="03000509000000000000" pitchFamily="65" charset="-120"/>
            </a:endParaRPr>
          </a:p>
          <a:p>
            <a:pPr marL="342900" indent="-342900">
              <a:buFont typeface="Wingdings" panose="05000000000000000000" pitchFamily="2" charset="2"/>
              <a:buChar char="l"/>
            </a:pPr>
            <a:endParaRPr lang="en-US" altLang="zh-TW" sz="2400" dirty="0">
              <a:latin typeface="標楷體" panose="03000509000000000000" pitchFamily="65" charset="-120"/>
              <a:ea typeface="標楷體" panose="03000509000000000000" pitchFamily="65" charset="-120"/>
            </a:endParaRPr>
          </a:p>
          <a:p>
            <a:pPr marL="342900" indent="-342900">
              <a:buFont typeface="Wingdings" panose="05000000000000000000" pitchFamily="2" charset="2"/>
              <a:buChar char="l"/>
            </a:pPr>
            <a:r>
              <a:rPr lang="zh-TW" altLang="zh-TW" sz="2400" dirty="0">
                <a:solidFill>
                  <a:srgbClr val="FFC000"/>
                </a:solidFill>
                <a:latin typeface="標楷體" panose="03000509000000000000" pitchFamily="65" charset="-120"/>
                <a:ea typeface="標楷體" panose="03000509000000000000" pitchFamily="65" charset="-120"/>
              </a:rPr>
              <a:t>校內</a:t>
            </a:r>
            <a:r>
              <a:rPr lang="zh-TW" altLang="zh-TW" sz="2400" dirty="0">
                <a:latin typeface="標楷體" panose="03000509000000000000" pitchFamily="65" charset="-120"/>
                <a:ea typeface="標楷體" panose="03000509000000000000" pitchFamily="65" charset="-120"/>
              </a:rPr>
              <a:t>人員不得支</a:t>
            </a:r>
            <a:r>
              <a:rPr lang="zh-TW" altLang="zh-TW" sz="2400" dirty="0" smtClean="0">
                <a:latin typeface="標楷體" panose="03000509000000000000" pitchFamily="65" charset="-120"/>
                <a:ea typeface="標楷體" panose="03000509000000000000" pitchFamily="65" charset="-120"/>
              </a:rPr>
              <a:t>給出席</a:t>
            </a:r>
            <a:r>
              <a:rPr lang="zh-TW" altLang="zh-TW" sz="2400" dirty="0">
                <a:latin typeface="標楷體" panose="03000509000000000000" pitchFamily="65" charset="-120"/>
                <a:ea typeface="標楷體" panose="03000509000000000000" pitchFamily="65" charset="-120"/>
              </a:rPr>
              <a:t>費、稿費、審查費、工作費、主持費</a:t>
            </a:r>
            <a:r>
              <a:rPr lang="zh-TW" altLang="zh-TW" sz="2400" dirty="0" smtClean="0">
                <a:latin typeface="標楷體" panose="03000509000000000000" pitchFamily="65" charset="-120"/>
                <a:ea typeface="標楷體" panose="03000509000000000000" pitchFamily="65" charset="-120"/>
              </a:rPr>
              <a:t>、引言</a:t>
            </a:r>
            <a:r>
              <a:rPr lang="zh-TW" altLang="zh-TW" sz="2400" dirty="0">
                <a:latin typeface="標楷體" panose="03000509000000000000" pitchFamily="65" charset="-120"/>
                <a:ea typeface="標楷體" panose="03000509000000000000" pitchFamily="65" charset="-120"/>
              </a:rPr>
              <a:t>費、諮詢費、訪視費、評鑑費等相關酬勞。但實際擔任授課者，得依</a:t>
            </a:r>
            <a:r>
              <a:rPr lang="zh-TW" altLang="zh-TW" sz="2400" dirty="0">
                <a:solidFill>
                  <a:srgbClr val="FFC000"/>
                </a:solidFill>
                <a:latin typeface="標楷體" panose="03000509000000000000" pitchFamily="65" charset="-120"/>
                <a:ea typeface="標楷體" panose="03000509000000000000" pitchFamily="65" charset="-120"/>
              </a:rPr>
              <a:t>內聘</a:t>
            </a:r>
            <a:r>
              <a:rPr lang="zh-TW" altLang="zh-TW" sz="2400" dirty="0">
                <a:latin typeface="標楷體" panose="03000509000000000000" pitchFamily="65" charset="-120"/>
                <a:ea typeface="標楷體" panose="03000509000000000000" pitchFamily="65" charset="-120"/>
              </a:rPr>
              <a:t>講座標準支領鐘點費。</a:t>
            </a:r>
            <a:endParaRPr lang="en-US" altLang="zh-TW" sz="2400" dirty="0">
              <a:latin typeface="標楷體" panose="03000509000000000000" pitchFamily="65" charset="-120"/>
              <a:ea typeface="標楷體" panose="03000509000000000000" pitchFamily="65" charset="-120"/>
            </a:endParaRPr>
          </a:p>
          <a:p>
            <a:pPr marL="342900" indent="-342900">
              <a:buFont typeface="Wingdings" panose="05000000000000000000" pitchFamily="2" charset="2"/>
              <a:buChar char="l"/>
            </a:pPr>
            <a:endParaRPr lang="en-US" altLang="zh-TW" sz="2400" dirty="0" smtClean="0">
              <a:latin typeface="標楷體" panose="03000509000000000000" pitchFamily="65" charset="-120"/>
              <a:ea typeface="標楷體" panose="03000509000000000000" pitchFamily="65" charset="-120"/>
            </a:endParaRPr>
          </a:p>
          <a:p>
            <a:pPr marL="342900" indent="-342900">
              <a:buFont typeface="Wingdings" panose="05000000000000000000" pitchFamily="2" charset="2"/>
              <a:buChar char="l"/>
            </a:pPr>
            <a:endParaRPr lang="en-US" altLang="zh-CN" sz="2400" dirty="0">
              <a:latin typeface="標楷體" panose="03000509000000000000" pitchFamily="65" charset="-120"/>
              <a:ea typeface="標楷體" panose="03000509000000000000" pitchFamily="65" charset="-120"/>
            </a:endParaRPr>
          </a:p>
          <a:p>
            <a:endParaRPr lang="zh-CN" altLang="en-US" sz="24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4322019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2408</TotalTime>
  <Words>3404</Words>
  <Application>Microsoft Office PowerPoint</Application>
  <PresentationFormat>如螢幕大小 (16:10)</PresentationFormat>
  <Paragraphs>290</Paragraphs>
  <Slides>40</Slides>
  <Notes>0</Notes>
  <HiddenSlides>0</HiddenSlides>
  <MMClips>0</MMClips>
  <ScaleCrop>false</ScaleCrop>
  <HeadingPairs>
    <vt:vector size="6" baseType="variant">
      <vt:variant>
        <vt:lpstr>使用字型</vt:lpstr>
      </vt:variant>
      <vt:variant>
        <vt:i4>10</vt:i4>
      </vt:variant>
      <vt:variant>
        <vt:lpstr>佈景主題</vt:lpstr>
      </vt:variant>
      <vt:variant>
        <vt:i4>1</vt:i4>
      </vt:variant>
      <vt:variant>
        <vt:lpstr>投影片標題</vt:lpstr>
      </vt:variant>
      <vt:variant>
        <vt:i4>40</vt:i4>
      </vt:variant>
    </vt:vector>
  </HeadingPairs>
  <TitlesOfParts>
    <vt:vector size="51" baseType="lpstr">
      <vt:lpstr>Gulim</vt:lpstr>
      <vt:lpstr>宋体</vt:lpstr>
      <vt:lpstr>MingLiU_HKSCS</vt:lpstr>
      <vt:lpstr>新細明體</vt:lpstr>
      <vt:lpstr>標楷體</vt:lpstr>
      <vt:lpstr>Arial</vt:lpstr>
      <vt:lpstr>Calibri</vt:lpstr>
      <vt:lpstr>Times New Roman</vt:lpstr>
      <vt:lpstr>Verdana</vt:lpstr>
      <vt:lpstr>Wingdings</vt:lpstr>
      <vt:lpstr>Office 主题</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壹、教育部補助及委辦經費核撥結報作業要點</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lidan</dc:creator>
  <cp:lastModifiedBy>中興大學主計室  李慧婷</cp:lastModifiedBy>
  <cp:revision>162</cp:revision>
  <cp:lastPrinted>2021-05-07T07:10:29Z</cp:lastPrinted>
  <dcterms:created xsi:type="dcterms:W3CDTF">2013-10-31T07:17:43Z</dcterms:created>
  <dcterms:modified xsi:type="dcterms:W3CDTF">2021-05-10T07:37:54Z</dcterms:modified>
</cp:coreProperties>
</file>